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3"/>
  </p:notesMasterIdLst>
  <p:handoutMasterIdLst>
    <p:handoutMasterId r:id="rId44"/>
  </p:handoutMasterIdLst>
  <p:sldIdLst>
    <p:sldId id="256" r:id="rId7"/>
    <p:sldId id="260" r:id="rId8"/>
    <p:sldId id="261" r:id="rId9"/>
    <p:sldId id="298" r:id="rId10"/>
    <p:sldId id="268" r:id="rId11"/>
    <p:sldId id="299" r:id="rId12"/>
    <p:sldId id="279" r:id="rId13"/>
    <p:sldId id="280" r:id="rId14"/>
    <p:sldId id="302" r:id="rId15"/>
    <p:sldId id="303" r:id="rId16"/>
    <p:sldId id="309" r:id="rId17"/>
    <p:sldId id="310" r:id="rId18"/>
    <p:sldId id="311" r:id="rId19"/>
    <p:sldId id="312" r:id="rId20"/>
    <p:sldId id="313" r:id="rId21"/>
    <p:sldId id="315" r:id="rId22"/>
    <p:sldId id="306" r:id="rId23"/>
    <p:sldId id="304" r:id="rId24"/>
    <p:sldId id="305" r:id="rId25"/>
    <p:sldId id="307" r:id="rId26"/>
    <p:sldId id="259" r:id="rId27"/>
    <p:sldId id="275" r:id="rId28"/>
    <p:sldId id="276" r:id="rId29"/>
    <p:sldId id="277" r:id="rId30"/>
    <p:sldId id="278" r:id="rId31"/>
    <p:sldId id="317" r:id="rId32"/>
    <p:sldId id="316" r:id="rId33"/>
    <p:sldId id="285" r:id="rId34"/>
    <p:sldId id="281" r:id="rId35"/>
    <p:sldId id="282" r:id="rId36"/>
    <p:sldId id="283" r:id="rId37"/>
    <p:sldId id="284" r:id="rId38"/>
    <p:sldId id="286" r:id="rId39"/>
    <p:sldId id="300" r:id="rId40"/>
    <p:sldId id="274" r:id="rId41"/>
    <p:sldId id="267" r:id="rId42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2854" autoAdjust="0"/>
  </p:normalViewPr>
  <p:slideViewPr>
    <p:cSldViewPr>
      <p:cViewPr varScale="1">
        <p:scale>
          <a:sx n="79" d="100"/>
          <a:sy n="79" d="100"/>
        </p:scale>
        <p:origin x="1560" y="7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A7604-A1ED-413A-ADF9-BB6359DA518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B1E395-7012-4902-9CEE-10337D52D841}">
      <dgm:prSet phldrT="[Text]"/>
      <dgm:spPr/>
      <dgm:t>
        <a:bodyPr/>
        <a:lstStyle/>
        <a:p>
          <a:r>
            <a:rPr lang="es-ES" b="1" dirty="0" err="1" smtClean="0">
              <a:latin typeface="+mj-lt"/>
            </a:rPr>
            <a:t>let</a:t>
          </a:r>
          <a:r>
            <a:rPr lang="es-ES" dirty="0" smtClean="0">
              <a:latin typeface="+mj-lt"/>
            </a:rPr>
            <a:t> </a:t>
          </a:r>
          <a:r>
            <a:rPr lang="es-ES" dirty="0" err="1" smtClean="0">
              <a:latin typeface="+mj-lt"/>
            </a:rPr>
            <a:t>keyword</a:t>
          </a:r>
          <a:endParaRPr lang="en-US" dirty="0"/>
        </a:p>
      </dgm:t>
    </dgm:pt>
    <dgm:pt modelId="{6EA1C662-F74A-473E-B0C2-E4A463847E33}" type="parTrans" cxnId="{BED0AB2F-04B2-4445-8D37-8EE3345DFA9A}">
      <dgm:prSet/>
      <dgm:spPr/>
      <dgm:t>
        <a:bodyPr/>
        <a:lstStyle/>
        <a:p>
          <a:endParaRPr lang="en-US"/>
        </a:p>
      </dgm:t>
    </dgm:pt>
    <dgm:pt modelId="{2BF692BF-EF51-4C70-8BC6-C9C62551AE16}" type="sibTrans" cxnId="{BED0AB2F-04B2-4445-8D37-8EE3345DFA9A}">
      <dgm:prSet/>
      <dgm:spPr/>
      <dgm:t>
        <a:bodyPr/>
        <a:lstStyle/>
        <a:p>
          <a:endParaRPr lang="en-US"/>
        </a:p>
      </dgm:t>
    </dgm:pt>
    <dgm:pt modelId="{824BA91B-E1FB-4498-8A1A-0AE612B730A2}">
      <dgm:prSet/>
      <dgm:spPr/>
      <dgm:t>
        <a:bodyPr/>
        <a:lstStyle/>
        <a:p>
          <a:r>
            <a:rPr lang="es-ES" smtClean="0">
              <a:latin typeface="+mj-lt"/>
            </a:rPr>
            <a:t>Returning values</a:t>
          </a:r>
          <a:endParaRPr lang="es-ES" dirty="0" smtClean="0">
            <a:latin typeface="+mj-lt"/>
          </a:endParaRPr>
        </a:p>
      </dgm:t>
    </dgm:pt>
    <dgm:pt modelId="{08F767A8-00E6-4904-AA09-DF1132E6FC2D}" type="parTrans" cxnId="{17494ED1-49EF-4727-8A17-C43B428817B5}">
      <dgm:prSet/>
      <dgm:spPr/>
      <dgm:t>
        <a:bodyPr/>
        <a:lstStyle/>
        <a:p>
          <a:endParaRPr lang="en-US"/>
        </a:p>
      </dgm:t>
    </dgm:pt>
    <dgm:pt modelId="{419B1EF2-9FB9-4733-AB7C-A68A74461B9F}" type="sibTrans" cxnId="{17494ED1-49EF-4727-8A17-C43B428817B5}">
      <dgm:prSet/>
      <dgm:spPr/>
      <dgm:t>
        <a:bodyPr/>
        <a:lstStyle/>
        <a:p>
          <a:endParaRPr lang="en-US"/>
        </a:p>
      </dgm:t>
    </dgm:pt>
    <dgm:pt modelId="{7736F0FD-93D6-482F-9D50-1073F7424501}">
      <dgm:prSet/>
      <dgm:spPr/>
      <dgm:t>
        <a:bodyPr/>
        <a:lstStyle/>
        <a:p>
          <a:r>
            <a:rPr lang="es-ES" dirty="0" smtClean="0">
              <a:latin typeface="+mj-lt"/>
            </a:rPr>
            <a:t>Forward pipe </a:t>
          </a:r>
          <a:r>
            <a:rPr lang="es-ES" dirty="0" err="1" smtClean="0">
              <a:latin typeface="+mj-lt"/>
            </a:rPr>
            <a:t>operator</a:t>
          </a:r>
          <a:r>
            <a:rPr lang="es-ES" dirty="0" smtClean="0">
              <a:latin typeface="+mj-lt"/>
            </a:rPr>
            <a:t> </a:t>
          </a:r>
          <a:r>
            <a:rPr lang="es-ES" b="1" dirty="0" smtClean="0">
              <a:latin typeface="+mj-lt"/>
            </a:rPr>
            <a:t>|&gt;</a:t>
          </a:r>
        </a:p>
      </dgm:t>
    </dgm:pt>
    <dgm:pt modelId="{3B09B8EC-9D29-4716-8BFC-5D3CDAF0E826}" type="parTrans" cxnId="{1ED3DB1B-23B7-4D03-8356-8F2724515A53}">
      <dgm:prSet/>
      <dgm:spPr/>
      <dgm:t>
        <a:bodyPr/>
        <a:lstStyle/>
        <a:p>
          <a:endParaRPr lang="en-US"/>
        </a:p>
      </dgm:t>
    </dgm:pt>
    <dgm:pt modelId="{0DA92B82-C2EE-47FB-A38D-6ADCE334B818}" type="sibTrans" cxnId="{1ED3DB1B-23B7-4D03-8356-8F2724515A53}">
      <dgm:prSet/>
      <dgm:spPr/>
      <dgm:t>
        <a:bodyPr/>
        <a:lstStyle/>
        <a:p>
          <a:endParaRPr lang="en-US"/>
        </a:p>
      </dgm:t>
    </dgm:pt>
    <dgm:pt modelId="{AC381DAD-F84C-4D0E-A548-FAB3CF72D75E}">
      <dgm:prSet/>
      <dgm:spPr/>
      <dgm:t>
        <a:bodyPr/>
        <a:lstStyle/>
        <a:p>
          <a:r>
            <a:rPr lang="es-ES" dirty="0" err="1" smtClean="0">
              <a:latin typeface="+mj-lt"/>
            </a:rPr>
            <a:t>Tuples</a:t>
          </a:r>
          <a:r>
            <a:rPr lang="es-ES" dirty="0" smtClean="0">
              <a:latin typeface="+mj-lt"/>
            </a:rPr>
            <a:t> </a:t>
          </a:r>
          <a:r>
            <a:rPr lang="es-ES" b="1" dirty="0" smtClean="0">
              <a:latin typeface="+mj-lt"/>
            </a:rPr>
            <a:t>()</a:t>
          </a:r>
        </a:p>
      </dgm:t>
    </dgm:pt>
    <dgm:pt modelId="{4D44BB92-0622-479F-86A9-A0B44FFE9324}" type="parTrans" cxnId="{D12C71AC-3FB6-4DA9-BA2E-F64C68FC9E7B}">
      <dgm:prSet/>
      <dgm:spPr/>
      <dgm:t>
        <a:bodyPr/>
        <a:lstStyle/>
        <a:p>
          <a:endParaRPr lang="en-US"/>
        </a:p>
      </dgm:t>
    </dgm:pt>
    <dgm:pt modelId="{2D42E413-AE2A-49D2-A926-44282AEA6078}" type="sibTrans" cxnId="{D12C71AC-3FB6-4DA9-BA2E-F64C68FC9E7B}">
      <dgm:prSet/>
      <dgm:spPr/>
      <dgm:t>
        <a:bodyPr/>
        <a:lstStyle/>
        <a:p>
          <a:endParaRPr lang="en-US"/>
        </a:p>
      </dgm:t>
    </dgm:pt>
    <dgm:pt modelId="{210E6127-EA3D-41D3-9082-C1E21684DE05}">
      <dgm:prSet/>
      <dgm:spPr/>
      <dgm:t>
        <a:bodyPr/>
        <a:lstStyle/>
        <a:p>
          <a:r>
            <a:rPr lang="es-ES" dirty="0" smtClean="0">
              <a:latin typeface="+mj-lt"/>
            </a:rPr>
            <a:t>Records { }</a:t>
          </a:r>
        </a:p>
      </dgm:t>
    </dgm:pt>
    <dgm:pt modelId="{99B3B157-91D7-4BDB-BAB8-46AB963D0089}" type="parTrans" cxnId="{2861F313-4DAB-49F0-995C-E46416593A97}">
      <dgm:prSet/>
      <dgm:spPr/>
      <dgm:t>
        <a:bodyPr/>
        <a:lstStyle/>
        <a:p>
          <a:endParaRPr lang="en-US"/>
        </a:p>
      </dgm:t>
    </dgm:pt>
    <dgm:pt modelId="{047967A3-D9FB-400B-A764-518E080B6BE2}" type="sibTrans" cxnId="{2861F313-4DAB-49F0-995C-E46416593A97}">
      <dgm:prSet/>
      <dgm:spPr/>
      <dgm:t>
        <a:bodyPr/>
        <a:lstStyle/>
        <a:p>
          <a:endParaRPr lang="en-US"/>
        </a:p>
      </dgm:t>
    </dgm:pt>
    <dgm:pt modelId="{7244EF30-963D-4ED9-942E-D7EAFF4FC880}">
      <dgm:prSet/>
      <dgm:spPr/>
      <dgm:t>
        <a:bodyPr/>
        <a:lstStyle/>
        <a:p>
          <a:r>
            <a:rPr lang="es-ES" dirty="0" smtClean="0">
              <a:latin typeface="+mj-lt"/>
            </a:rPr>
            <a:t>F# </a:t>
          </a:r>
          <a:r>
            <a:rPr lang="es-ES" dirty="0" err="1" smtClean="0">
              <a:latin typeface="+mj-lt"/>
            </a:rPr>
            <a:t>Interactive</a:t>
          </a:r>
          <a:endParaRPr lang="en-US" dirty="0">
            <a:latin typeface="+mj-lt"/>
          </a:endParaRPr>
        </a:p>
      </dgm:t>
    </dgm:pt>
    <dgm:pt modelId="{3C12C0FB-4F15-433D-8190-0389501D839A}" type="parTrans" cxnId="{901A2689-B421-4CD6-8DEA-E978B3664AE5}">
      <dgm:prSet/>
      <dgm:spPr/>
      <dgm:t>
        <a:bodyPr/>
        <a:lstStyle/>
        <a:p>
          <a:endParaRPr lang="en-US"/>
        </a:p>
      </dgm:t>
    </dgm:pt>
    <dgm:pt modelId="{6F025BC4-E0E4-448B-A9C5-F595AF319612}" type="sibTrans" cxnId="{901A2689-B421-4CD6-8DEA-E978B3664AE5}">
      <dgm:prSet/>
      <dgm:spPr/>
      <dgm:t>
        <a:bodyPr/>
        <a:lstStyle/>
        <a:p>
          <a:endParaRPr lang="en-US"/>
        </a:p>
      </dgm:t>
    </dgm:pt>
    <dgm:pt modelId="{856318DC-EBF2-4B76-AF81-A625B7BF47F5}" type="pres">
      <dgm:prSet presAssocID="{AE8A7604-A1ED-413A-ADF9-BB6359DA518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B9ED970B-D6BB-4B0F-87A9-156E68F096C0}" type="pres">
      <dgm:prSet presAssocID="{B9B1E395-7012-4902-9CEE-10337D52D84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A0E7FF-C4B9-40C6-87DB-BA3D6E437AAF}" type="pres">
      <dgm:prSet presAssocID="{2BF692BF-EF51-4C70-8BC6-C9C62551AE16}" presName="sibTrans" presStyleCnt="0"/>
      <dgm:spPr/>
    </dgm:pt>
    <dgm:pt modelId="{9F89FAD6-DADF-4429-88D4-01F21E479F73}" type="pres">
      <dgm:prSet presAssocID="{824BA91B-E1FB-4498-8A1A-0AE612B730A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49349FAB-579E-4E2A-8545-19AEB1ED1241}" type="pres">
      <dgm:prSet presAssocID="{419B1EF2-9FB9-4733-AB7C-A68A74461B9F}" presName="sibTrans" presStyleCnt="0"/>
      <dgm:spPr/>
    </dgm:pt>
    <dgm:pt modelId="{F96A1CAA-1F0F-40B5-8FC8-35A046913B70}" type="pres">
      <dgm:prSet presAssocID="{7736F0FD-93D6-482F-9D50-1073F742450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520E2504-A7A5-4469-95A3-5168FC9466C8}" type="pres">
      <dgm:prSet presAssocID="{0DA92B82-C2EE-47FB-A38D-6ADCE334B818}" presName="sibTrans" presStyleCnt="0"/>
      <dgm:spPr/>
    </dgm:pt>
    <dgm:pt modelId="{B901DAB7-396D-4969-BA2A-0F622BB22174}" type="pres">
      <dgm:prSet presAssocID="{AC381DAD-F84C-4D0E-A548-FAB3CF72D75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FC472E39-9909-4EBD-B16F-5B450C7E0735}" type="pres">
      <dgm:prSet presAssocID="{2D42E413-AE2A-49D2-A926-44282AEA6078}" presName="sibTrans" presStyleCnt="0"/>
      <dgm:spPr/>
    </dgm:pt>
    <dgm:pt modelId="{61CEFED9-C09E-43CE-B17D-C74703A063EE}" type="pres">
      <dgm:prSet presAssocID="{210E6127-EA3D-41D3-9082-C1E21684DE0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45312198-0599-4458-A5A8-6468D98531FC}" type="pres">
      <dgm:prSet presAssocID="{047967A3-D9FB-400B-A764-518E080B6BE2}" presName="sibTrans" presStyleCnt="0"/>
      <dgm:spPr/>
    </dgm:pt>
    <dgm:pt modelId="{793D4FC5-8689-4DCA-A5D4-378F0907A772}" type="pres">
      <dgm:prSet presAssocID="{7244EF30-963D-4ED9-942E-D7EAFF4FC88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55A6D0-989A-4C42-92DB-26B66939B381}" type="presOf" srcId="{7244EF30-963D-4ED9-942E-D7EAFF4FC880}" destId="{793D4FC5-8689-4DCA-A5D4-378F0907A772}" srcOrd="0" destOrd="0" presId="urn:microsoft.com/office/officeart/2005/8/layout/default"/>
    <dgm:cxn modelId="{901A2689-B421-4CD6-8DEA-E978B3664AE5}" srcId="{AE8A7604-A1ED-413A-ADF9-BB6359DA518B}" destId="{7244EF30-963D-4ED9-942E-D7EAFF4FC880}" srcOrd="5" destOrd="0" parTransId="{3C12C0FB-4F15-433D-8190-0389501D839A}" sibTransId="{6F025BC4-E0E4-448B-A9C5-F595AF319612}"/>
    <dgm:cxn modelId="{25A8D02A-DB6E-4950-B3E6-C030347B9079}" type="presOf" srcId="{210E6127-EA3D-41D3-9082-C1E21684DE05}" destId="{61CEFED9-C09E-43CE-B17D-C74703A063EE}" srcOrd="0" destOrd="0" presId="urn:microsoft.com/office/officeart/2005/8/layout/default"/>
    <dgm:cxn modelId="{3AED842C-695C-4B11-9590-46A19B0FDB18}" type="presOf" srcId="{AE8A7604-A1ED-413A-ADF9-BB6359DA518B}" destId="{856318DC-EBF2-4B76-AF81-A625B7BF47F5}" srcOrd="0" destOrd="0" presId="urn:microsoft.com/office/officeart/2005/8/layout/default"/>
    <dgm:cxn modelId="{BED0AB2F-04B2-4445-8D37-8EE3345DFA9A}" srcId="{AE8A7604-A1ED-413A-ADF9-BB6359DA518B}" destId="{B9B1E395-7012-4902-9CEE-10337D52D841}" srcOrd="0" destOrd="0" parTransId="{6EA1C662-F74A-473E-B0C2-E4A463847E33}" sibTransId="{2BF692BF-EF51-4C70-8BC6-C9C62551AE16}"/>
    <dgm:cxn modelId="{1ED3DB1B-23B7-4D03-8356-8F2724515A53}" srcId="{AE8A7604-A1ED-413A-ADF9-BB6359DA518B}" destId="{7736F0FD-93D6-482F-9D50-1073F7424501}" srcOrd="2" destOrd="0" parTransId="{3B09B8EC-9D29-4716-8BFC-5D3CDAF0E826}" sibTransId="{0DA92B82-C2EE-47FB-A38D-6ADCE334B818}"/>
    <dgm:cxn modelId="{2861F313-4DAB-49F0-995C-E46416593A97}" srcId="{AE8A7604-A1ED-413A-ADF9-BB6359DA518B}" destId="{210E6127-EA3D-41D3-9082-C1E21684DE05}" srcOrd="4" destOrd="0" parTransId="{99B3B157-91D7-4BDB-BAB8-46AB963D0089}" sibTransId="{047967A3-D9FB-400B-A764-518E080B6BE2}"/>
    <dgm:cxn modelId="{17494ED1-49EF-4727-8A17-C43B428817B5}" srcId="{AE8A7604-A1ED-413A-ADF9-BB6359DA518B}" destId="{824BA91B-E1FB-4498-8A1A-0AE612B730A2}" srcOrd="1" destOrd="0" parTransId="{08F767A8-00E6-4904-AA09-DF1132E6FC2D}" sibTransId="{419B1EF2-9FB9-4733-AB7C-A68A74461B9F}"/>
    <dgm:cxn modelId="{C3B501B7-CF15-4744-89FC-9FA437ED5BB6}" type="presOf" srcId="{7736F0FD-93D6-482F-9D50-1073F7424501}" destId="{F96A1CAA-1F0F-40B5-8FC8-35A046913B70}" srcOrd="0" destOrd="0" presId="urn:microsoft.com/office/officeart/2005/8/layout/default"/>
    <dgm:cxn modelId="{720875F7-5C66-46B1-8301-7793321EC9C5}" type="presOf" srcId="{824BA91B-E1FB-4498-8A1A-0AE612B730A2}" destId="{9F89FAD6-DADF-4429-88D4-01F21E479F73}" srcOrd="0" destOrd="0" presId="urn:microsoft.com/office/officeart/2005/8/layout/default"/>
    <dgm:cxn modelId="{45E484C7-3CED-475B-94E7-05DAACD5AD52}" type="presOf" srcId="{AC381DAD-F84C-4D0E-A548-FAB3CF72D75E}" destId="{B901DAB7-396D-4969-BA2A-0F622BB22174}" srcOrd="0" destOrd="0" presId="urn:microsoft.com/office/officeart/2005/8/layout/default"/>
    <dgm:cxn modelId="{DEABA04A-5048-4DB5-8A2A-2677E19F724F}" type="presOf" srcId="{B9B1E395-7012-4902-9CEE-10337D52D841}" destId="{B9ED970B-D6BB-4B0F-87A9-156E68F096C0}" srcOrd="0" destOrd="0" presId="urn:microsoft.com/office/officeart/2005/8/layout/default"/>
    <dgm:cxn modelId="{D12C71AC-3FB6-4DA9-BA2E-F64C68FC9E7B}" srcId="{AE8A7604-A1ED-413A-ADF9-BB6359DA518B}" destId="{AC381DAD-F84C-4D0E-A548-FAB3CF72D75E}" srcOrd="3" destOrd="0" parTransId="{4D44BB92-0622-479F-86A9-A0B44FFE9324}" sibTransId="{2D42E413-AE2A-49D2-A926-44282AEA6078}"/>
    <dgm:cxn modelId="{54BC17CE-E5A8-4139-B226-40D73B47DAA0}" type="presParOf" srcId="{856318DC-EBF2-4B76-AF81-A625B7BF47F5}" destId="{B9ED970B-D6BB-4B0F-87A9-156E68F096C0}" srcOrd="0" destOrd="0" presId="urn:microsoft.com/office/officeart/2005/8/layout/default"/>
    <dgm:cxn modelId="{E07D79B4-E52F-443F-8A7D-7D8E776591A0}" type="presParOf" srcId="{856318DC-EBF2-4B76-AF81-A625B7BF47F5}" destId="{45A0E7FF-C4B9-40C6-87DB-BA3D6E437AAF}" srcOrd="1" destOrd="0" presId="urn:microsoft.com/office/officeart/2005/8/layout/default"/>
    <dgm:cxn modelId="{F3F73A56-B33A-47D0-B4B3-BFBC7277F659}" type="presParOf" srcId="{856318DC-EBF2-4B76-AF81-A625B7BF47F5}" destId="{9F89FAD6-DADF-4429-88D4-01F21E479F73}" srcOrd="2" destOrd="0" presId="urn:microsoft.com/office/officeart/2005/8/layout/default"/>
    <dgm:cxn modelId="{480C578F-09DA-47B4-9CD7-5B0BDB4B6CF3}" type="presParOf" srcId="{856318DC-EBF2-4B76-AF81-A625B7BF47F5}" destId="{49349FAB-579E-4E2A-8545-19AEB1ED1241}" srcOrd="3" destOrd="0" presId="urn:microsoft.com/office/officeart/2005/8/layout/default"/>
    <dgm:cxn modelId="{3E90B8E7-21F3-436F-8469-AD15262943DA}" type="presParOf" srcId="{856318DC-EBF2-4B76-AF81-A625B7BF47F5}" destId="{F96A1CAA-1F0F-40B5-8FC8-35A046913B70}" srcOrd="4" destOrd="0" presId="urn:microsoft.com/office/officeart/2005/8/layout/default"/>
    <dgm:cxn modelId="{DEA8F207-F3AB-4833-AA3B-13ED16012BC8}" type="presParOf" srcId="{856318DC-EBF2-4B76-AF81-A625B7BF47F5}" destId="{520E2504-A7A5-4469-95A3-5168FC9466C8}" srcOrd="5" destOrd="0" presId="urn:microsoft.com/office/officeart/2005/8/layout/default"/>
    <dgm:cxn modelId="{1EE00898-E518-466C-A370-7AC0F87312CA}" type="presParOf" srcId="{856318DC-EBF2-4B76-AF81-A625B7BF47F5}" destId="{B901DAB7-396D-4969-BA2A-0F622BB22174}" srcOrd="6" destOrd="0" presId="urn:microsoft.com/office/officeart/2005/8/layout/default"/>
    <dgm:cxn modelId="{E8746C92-66DC-4DFE-B905-88C888DB9544}" type="presParOf" srcId="{856318DC-EBF2-4B76-AF81-A625B7BF47F5}" destId="{FC472E39-9909-4EBD-B16F-5B450C7E0735}" srcOrd="7" destOrd="0" presId="urn:microsoft.com/office/officeart/2005/8/layout/default"/>
    <dgm:cxn modelId="{77B51B00-7C33-4962-BC1C-9E3F99EC214C}" type="presParOf" srcId="{856318DC-EBF2-4B76-AF81-A625B7BF47F5}" destId="{61CEFED9-C09E-43CE-B17D-C74703A063EE}" srcOrd="8" destOrd="0" presId="urn:microsoft.com/office/officeart/2005/8/layout/default"/>
    <dgm:cxn modelId="{461B0817-49C2-4AB8-8067-4742B1DADF10}" type="presParOf" srcId="{856318DC-EBF2-4B76-AF81-A625B7BF47F5}" destId="{45312198-0599-4458-A5A8-6468D98531FC}" srcOrd="9" destOrd="0" presId="urn:microsoft.com/office/officeart/2005/8/layout/default"/>
    <dgm:cxn modelId="{6E2BC7B4-D83E-465B-AF9B-0296A15D3D51}" type="presParOf" srcId="{856318DC-EBF2-4B76-AF81-A625B7BF47F5}" destId="{793D4FC5-8689-4DCA-A5D4-378F0907A77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D970B-D6BB-4B0F-87A9-156E68F096C0}">
      <dsp:nvSpPr>
        <dsp:cNvPr id="0" name=""/>
        <dsp:cNvSpPr/>
      </dsp:nvSpPr>
      <dsp:spPr>
        <a:xfrm>
          <a:off x="0" y="43534"/>
          <a:ext cx="3348154" cy="20088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b="1" kern="1200" dirty="0" err="1" smtClean="0">
              <a:latin typeface="+mj-lt"/>
            </a:rPr>
            <a:t>let</a:t>
          </a:r>
          <a:r>
            <a:rPr lang="es-ES" sz="4200" kern="1200" dirty="0" smtClean="0">
              <a:latin typeface="+mj-lt"/>
            </a:rPr>
            <a:t> </a:t>
          </a:r>
          <a:r>
            <a:rPr lang="es-ES" sz="4200" kern="1200" dirty="0" err="1" smtClean="0">
              <a:latin typeface="+mj-lt"/>
            </a:rPr>
            <a:t>keyword</a:t>
          </a:r>
          <a:endParaRPr lang="en-US" sz="4200" kern="1200" dirty="0"/>
        </a:p>
      </dsp:txBody>
      <dsp:txXfrm>
        <a:off x="0" y="43534"/>
        <a:ext cx="3348154" cy="2008892"/>
      </dsp:txXfrm>
    </dsp:sp>
    <dsp:sp modelId="{9F89FAD6-DADF-4429-88D4-01F21E479F73}">
      <dsp:nvSpPr>
        <dsp:cNvPr id="0" name=""/>
        <dsp:cNvSpPr/>
      </dsp:nvSpPr>
      <dsp:spPr>
        <a:xfrm>
          <a:off x="3682969" y="43534"/>
          <a:ext cx="3348154" cy="2008892"/>
        </a:xfrm>
        <a:prstGeom prst="rect">
          <a:avLst/>
        </a:prstGeom>
        <a:solidFill>
          <a:schemeClr val="accent2">
            <a:hueOff val="710922"/>
            <a:satOff val="0"/>
            <a:lumOff val="678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kern="1200" smtClean="0">
              <a:latin typeface="+mj-lt"/>
            </a:rPr>
            <a:t>Returning values</a:t>
          </a:r>
          <a:endParaRPr lang="es-ES" sz="4200" kern="1200" dirty="0" smtClean="0">
            <a:latin typeface="+mj-lt"/>
          </a:endParaRPr>
        </a:p>
      </dsp:txBody>
      <dsp:txXfrm>
        <a:off x="3682969" y="43534"/>
        <a:ext cx="3348154" cy="2008892"/>
      </dsp:txXfrm>
    </dsp:sp>
    <dsp:sp modelId="{F96A1CAA-1F0F-40B5-8FC8-35A046913B70}">
      <dsp:nvSpPr>
        <dsp:cNvPr id="0" name=""/>
        <dsp:cNvSpPr/>
      </dsp:nvSpPr>
      <dsp:spPr>
        <a:xfrm>
          <a:off x="7365939" y="43534"/>
          <a:ext cx="3348154" cy="2008892"/>
        </a:xfrm>
        <a:prstGeom prst="rect">
          <a:avLst/>
        </a:prstGeom>
        <a:solidFill>
          <a:schemeClr val="accent2">
            <a:hueOff val="1421844"/>
            <a:satOff val="0"/>
            <a:lumOff val="1356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kern="1200" dirty="0" smtClean="0">
              <a:latin typeface="+mj-lt"/>
            </a:rPr>
            <a:t>Forward pipe </a:t>
          </a:r>
          <a:r>
            <a:rPr lang="es-ES" sz="4200" kern="1200" dirty="0" err="1" smtClean="0">
              <a:latin typeface="+mj-lt"/>
            </a:rPr>
            <a:t>operator</a:t>
          </a:r>
          <a:r>
            <a:rPr lang="es-ES" sz="4200" kern="1200" dirty="0" smtClean="0">
              <a:latin typeface="+mj-lt"/>
            </a:rPr>
            <a:t> </a:t>
          </a:r>
          <a:r>
            <a:rPr lang="es-ES" sz="4200" b="1" kern="1200" dirty="0" smtClean="0">
              <a:latin typeface="+mj-lt"/>
            </a:rPr>
            <a:t>|&gt;</a:t>
          </a:r>
        </a:p>
      </dsp:txBody>
      <dsp:txXfrm>
        <a:off x="7365939" y="43534"/>
        <a:ext cx="3348154" cy="2008892"/>
      </dsp:txXfrm>
    </dsp:sp>
    <dsp:sp modelId="{B901DAB7-396D-4969-BA2A-0F622BB22174}">
      <dsp:nvSpPr>
        <dsp:cNvPr id="0" name=""/>
        <dsp:cNvSpPr/>
      </dsp:nvSpPr>
      <dsp:spPr>
        <a:xfrm>
          <a:off x="0" y="2387242"/>
          <a:ext cx="3348154" cy="2008892"/>
        </a:xfrm>
        <a:prstGeom prst="rect">
          <a:avLst/>
        </a:prstGeom>
        <a:solidFill>
          <a:schemeClr val="accent2">
            <a:hueOff val="2132767"/>
            <a:satOff val="0"/>
            <a:lumOff val="20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kern="1200" dirty="0" err="1" smtClean="0">
              <a:latin typeface="+mj-lt"/>
            </a:rPr>
            <a:t>Tuples</a:t>
          </a:r>
          <a:r>
            <a:rPr lang="es-ES" sz="4200" kern="1200" dirty="0" smtClean="0">
              <a:latin typeface="+mj-lt"/>
            </a:rPr>
            <a:t> </a:t>
          </a:r>
          <a:r>
            <a:rPr lang="es-ES" sz="4200" b="1" kern="1200" dirty="0" smtClean="0">
              <a:latin typeface="+mj-lt"/>
            </a:rPr>
            <a:t>()</a:t>
          </a:r>
        </a:p>
      </dsp:txBody>
      <dsp:txXfrm>
        <a:off x="0" y="2387242"/>
        <a:ext cx="3348154" cy="2008892"/>
      </dsp:txXfrm>
    </dsp:sp>
    <dsp:sp modelId="{61CEFED9-C09E-43CE-B17D-C74703A063EE}">
      <dsp:nvSpPr>
        <dsp:cNvPr id="0" name=""/>
        <dsp:cNvSpPr/>
      </dsp:nvSpPr>
      <dsp:spPr>
        <a:xfrm>
          <a:off x="3682969" y="2387242"/>
          <a:ext cx="3348154" cy="2008892"/>
        </a:xfrm>
        <a:prstGeom prst="rect">
          <a:avLst/>
        </a:prstGeom>
        <a:solidFill>
          <a:schemeClr val="accent2">
            <a:hueOff val="2843689"/>
            <a:satOff val="0"/>
            <a:lumOff val="2713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kern="1200" dirty="0" smtClean="0">
              <a:latin typeface="+mj-lt"/>
            </a:rPr>
            <a:t>Records { }</a:t>
          </a:r>
        </a:p>
      </dsp:txBody>
      <dsp:txXfrm>
        <a:off x="3682969" y="2387242"/>
        <a:ext cx="3348154" cy="2008892"/>
      </dsp:txXfrm>
    </dsp:sp>
    <dsp:sp modelId="{793D4FC5-8689-4DCA-A5D4-378F0907A772}">
      <dsp:nvSpPr>
        <dsp:cNvPr id="0" name=""/>
        <dsp:cNvSpPr/>
      </dsp:nvSpPr>
      <dsp:spPr>
        <a:xfrm>
          <a:off x="7365939" y="2387242"/>
          <a:ext cx="3348154" cy="2008892"/>
        </a:xfrm>
        <a:prstGeom prst="rect">
          <a:avLst/>
        </a:prstGeom>
        <a:solidFill>
          <a:schemeClr val="accent2">
            <a:hueOff val="3554611"/>
            <a:satOff val="0"/>
            <a:lumOff val="3392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200" kern="1200" dirty="0" smtClean="0">
              <a:latin typeface="+mj-lt"/>
            </a:rPr>
            <a:t>F# </a:t>
          </a:r>
          <a:r>
            <a:rPr lang="es-ES" sz="4200" kern="1200" dirty="0" err="1" smtClean="0">
              <a:latin typeface="+mj-lt"/>
            </a:rPr>
            <a:t>Interactive</a:t>
          </a:r>
          <a:endParaRPr lang="en-US" sz="4200" kern="1200" dirty="0">
            <a:latin typeface="+mj-lt"/>
          </a:endParaRPr>
        </a:p>
      </dsp:txBody>
      <dsp:txXfrm>
        <a:off x="7365939" y="2387242"/>
        <a:ext cx="3348154" cy="2008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2/29/2016 11:13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fsharpforfunandprofit.com/posts/convenience-types/" TargetMode="External"/><Relationship Id="rId13" Type="http://schemas.openxmlformats.org/officeDocument/2006/relationships/hyperlink" Target="http://fsharpforfunandprofit.com/posts/correctness-immutability/" TargetMode="External"/><Relationship Id="rId18" Type="http://schemas.openxmlformats.org/officeDocument/2006/relationships/hyperlink" Target="http://fsharpforfunandprofit.com/posts/concurrency-actor-model/" TargetMode="External"/><Relationship Id="rId3" Type="http://schemas.openxmlformats.org/officeDocument/2006/relationships/hyperlink" Target="http://fsharpforfunandprofit.com/posts/fvsc-sum-of-squares/" TargetMode="External"/><Relationship Id="rId21" Type="http://schemas.openxmlformats.org/officeDocument/2006/relationships/hyperlink" Target="http://fsharpforfunandprofit.com/posts/completeness-seamless-dotnet-interop/" TargetMode="External"/><Relationship Id="rId7" Type="http://schemas.openxmlformats.org/officeDocument/2006/relationships/hyperlink" Target="http://fsharpforfunandprofit.com/posts/conciseness-extracting-boilerplate/" TargetMode="External"/><Relationship Id="rId12" Type="http://schemas.openxmlformats.org/officeDocument/2006/relationships/hyperlink" Target="http://fsharpforfunandprofit.com/posts/the-option-type/#option-is-not-null" TargetMode="External"/><Relationship Id="rId17" Type="http://schemas.openxmlformats.org/officeDocument/2006/relationships/hyperlink" Target="http://fsharpforfunandprofit.com/posts/concurrency-async-and-parallel/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://fsharpforfunandprofit.com/posts/units-of-measure/" TargetMode="External"/><Relationship Id="rId20" Type="http://schemas.openxmlformats.org/officeDocument/2006/relationships/hyperlink" Target="http://fsharpforfunandprofit.com/posts/completeness-anything-csharp-can-do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sharpforfunandprofit.com/posts/conciseness-type-definitions/" TargetMode="External"/><Relationship Id="rId11" Type="http://schemas.openxmlformats.org/officeDocument/2006/relationships/hyperlink" Target="http://fsharpforfunandprofit.com/posts/correctness-type-checking/" TargetMode="External"/><Relationship Id="rId5" Type="http://schemas.openxmlformats.org/officeDocument/2006/relationships/hyperlink" Target="http://fsharpforfunandprofit.com/posts/fvsc-download/" TargetMode="External"/><Relationship Id="rId15" Type="http://schemas.openxmlformats.org/officeDocument/2006/relationships/hyperlink" Target="http://fsharpforfunandprofit.com/posts/designing-for-correctness/" TargetMode="External"/><Relationship Id="rId10" Type="http://schemas.openxmlformats.org/officeDocument/2006/relationships/hyperlink" Target="http://fsharpforfunandprofit.com/posts/conciseness-functions-as-building-blocks/" TargetMode="External"/><Relationship Id="rId19" Type="http://schemas.openxmlformats.org/officeDocument/2006/relationships/hyperlink" Target="http://fsharpforfunandprofit.com/posts/concurrency-reactive/" TargetMode="External"/><Relationship Id="rId4" Type="http://schemas.openxmlformats.org/officeDocument/2006/relationships/hyperlink" Target="http://fsharpforfunandprofit.com/posts/conciseness-type-inference/" TargetMode="External"/><Relationship Id="rId9" Type="http://schemas.openxmlformats.org/officeDocument/2006/relationships/hyperlink" Target="http://fsharpforfunandprofit.com/posts/designing-with-types-representing-states/" TargetMode="External"/><Relationship Id="rId14" Type="http://schemas.openxmlformats.org/officeDocument/2006/relationships/hyperlink" Target="http://fsharpforfunandprofit.com/posts/correctness-exhaustive-pattern-matchin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sharpforfunandprofit.com/posts/fvsc-sum-of-square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fsharpforfunandprofit.com/posts/fvsc-download/" TargetMode="External"/><Relationship Id="rId4" Type="http://schemas.openxmlformats.org/officeDocument/2006/relationships/hyperlink" Target="http://fsharpforfunandprofit.com/posts/conciseness-type-inference/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fsharpforfunandprofit.com/posts/correctness-type-checking/" TargetMode="External"/><Relationship Id="rId13" Type="http://schemas.openxmlformats.org/officeDocument/2006/relationships/hyperlink" Target="http://fsharpforfunandprofit.com/posts/units-of-measure/" TargetMode="External"/><Relationship Id="rId18" Type="http://schemas.openxmlformats.org/officeDocument/2006/relationships/hyperlink" Target="http://fsharpforfunandprofit.com/posts/completeness-seamless-dotnet-interop/" TargetMode="External"/><Relationship Id="rId3" Type="http://schemas.openxmlformats.org/officeDocument/2006/relationships/hyperlink" Target="http://fsharpforfunandprofit.com/posts/conciseness-type-definitions/" TargetMode="External"/><Relationship Id="rId7" Type="http://schemas.openxmlformats.org/officeDocument/2006/relationships/hyperlink" Target="http://fsharpforfunandprofit.com/posts/conciseness-functions-as-building-blocks/" TargetMode="External"/><Relationship Id="rId12" Type="http://schemas.openxmlformats.org/officeDocument/2006/relationships/hyperlink" Target="http://fsharpforfunandprofit.com/posts/designing-for-correctness/" TargetMode="External"/><Relationship Id="rId17" Type="http://schemas.openxmlformats.org/officeDocument/2006/relationships/hyperlink" Target="http://fsharpforfunandprofit.com/posts/completeness-anything-csharp-can-do/" TargetMode="External"/><Relationship Id="rId2" Type="http://schemas.openxmlformats.org/officeDocument/2006/relationships/slide" Target="../slides/slide12.xml"/><Relationship Id="rId16" Type="http://schemas.openxmlformats.org/officeDocument/2006/relationships/hyperlink" Target="http://fsharpforfunandprofit.com/posts/concurrency-reactive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sharpforfunandprofit.com/posts/designing-with-types-representing-states/" TargetMode="External"/><Relationship Id="rId11" Type="http://schemas.openxmlformats.org/officeDocument/2006/relationships/hyperlink" Target="http://fsharpforfunandprofit.com/posts/correctness-exhaustive-pattern-matching/" TargetMode="External"/><Relationship Id="rId5" Type="http://schemas.openxmlformats.org/officeDocument/2006/relationships/hyperlink" Target="http://fsharpforfunandprofit.com/posts/convenience-types/" TargetMode="External"/><Relationship Id="rId15" Type="http://schemas.openxmlformats.org/officeDocument/2006/relationships/hyperlink" Target="http://fsharpforfunandprofit.com/posts/concurrency-actor-model/" TargetMode="External"/><Relationship Id="rId10" Type="http://schemas.openxmlformats.org/officeDocument/2006/relationships/hyperlink" Target="http://fsharpforfunandprofit.com/posts/correctness-immutability/" TargetMode="External"/><Relationship Id="rId4" Type="http://schemas.openxmlformats.org/officeDocument/2006/relationships/hyperlink" Target="http://fsharpforfunandprofit.com/posts/conciseness-extracting-boilerplate/" TargetMode="External"/><Relationship Id="rId9" Type="http://schemas.openxmlformats.org/officeDocument/2006/relationships/hyperlink" Target="http://fsharpforfunandprofit.com/posts/the-option-type/#option-is-not-null" TargetMode="External"/><Relationship Id="rId14" Type="http://schemas.openxmlformats.org/officeDocument/2006/relationships/hyperlink" Target="http://fsharpforfunandprofit.com/posts/concurrency-async-and-parallel/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fsharpforfunandprofit.com/posts/units-of-measure/" TargetMode="External"/><Relationship Id="rId13" Type="http://schemas.openxmlformats.org/officeDocument/2006/relationships/hyperlink" Target="http://fsharpforfunandprofit.com/posts/completeness-seamless-dotnet-interop/" TargetMode="External"/><Relationship Id="rId3" Type="http://schemas.openxmlformats.org/officeDocument/2006/relationships/hyperlink" Target="http://fsharpforfunandprofit.com/posts/correctness-type-checking/" TargetMode="External"/><Relationship Id="rId7" Type="http://schemas.openxmlformats.org/officeDocument/2006/relationships/hyperlink" Target="http://fsharpforfunandprofit.com/posts/designing-for-correctness/" TargetMode="External"/><Relationship Id="rId12" Type="http://schemas.openxmlformats.org/officeDocument/2006/relationships/hyperlink" Target="http://fsharpforfunandprofit.com/posts/completeness-anything-csharp-can-d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sharpforfunandprofit.com/posts/correctness-exhaustive-pattern-matching/" TargetMode="External"/><Relationship Id="rId11" Type="http://schemas.openxmlformats.org/officeDocument/2006/relationships/hyperlink" Target="http://fsharpforfunandprofit.com/posts/concurrency-reactive/" TargetMode="External"/><Relationship Id="rId5" Type="http://schemas.openxmlformats.org/officeDocument/2006/relationships/hyperlink" Target="http://fsharpforfunandprofit.com/posts/correctness-immutability/" TargetMode="External"/><Relationship Id="rId10" Type="http://schemas.openxmlformats.org/officeDocument/2006/relationships/hyperlink" Target="http://fsharpforfunandprofit.com/posts/concurrency-actor-model/" TargetMode="External"/><Relationship Id="rId4" Type="http://schemas.openxmlformats.org/officeDocument/2006/relationships/hyperlink" Target="http://fsharpforfunandprofit.com/posts/the-option-type/#option-is-not-null" TargetMode="External"/><Relationship Id="rId9" Type="http://schemas.openxmlformats.org/officeDocument/2006/relationships/hyperlink" Target="http://fsharpforfunandprofit.com/posts/concurrency-async-and-parallel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sharpforfunandprofit.com/posts/concurrency-async-and-parallel/" TargetMode="External"/><Relationship Id="rId7" Type="http://schemas.openxmlformats.org/officeDocument/2006/relationships/hyperlink" Target="http://fsharpforfunandprofit.com/posts/completeness-seamless-dotnet-interop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sharpforfunandprofit.com/posts/completeness-anything-csharp-can-do/" TargetMode="External"/><Relationship Id="rId5" Type="http://schemas.openxmlformats.org/officeDocument/2006/relationships/hyperlink" Target="http://fsharpforfunandprofit.com/posts/concurrency-reactive/" TargetMode="External"/><Relationship Id="rId4" Type="http://schemas.openxmlformats.org/officeDocument/2006/relationships/hyperlink" Target="http://fsharpforfunandprofit.com/posts/concurrency-actor-model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sharpforfunandprofit.com/posts/completeness-anything-csharp-can-do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sharpforfunandprofit.com/posts/completeness-seamless-dotnet-interop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is not cluttered up with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coding "noise"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such as curly brackets, semicolons and so on.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almost never have to specify the type of an object, thanks to a powerful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type inference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And, compared with C#, it generally takes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fewer lines of code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to solve the same problem.</a:t>
            </a:r>
          </a:p>
          <a:p>
            <a:endParaRPr lang="en-U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Many common programming tasks are much simpler in F#. This includes things like creating and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complex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 type definitions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doing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list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processing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comparison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 and equality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state machines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much more.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because functions are first class objects, it is very easy to create powerful and reusable code by creating functions that have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other functions as parameters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or that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combine existing functions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to create new functionality.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1"/>
              </a:rPr>
              <a:t>powerful type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which prevents many common errors such as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null reference exceptions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Values are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immutable by default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prevents a large class of errors.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addition, you can often encode business logic using the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4"/>
              </a:rPr>
              <a:t>type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itself in such a way that it is actually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5"/>
              </a:rPr>
              <a:t>impossible to write incorrect code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or mix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up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6"/>
              </a:rPr>
              <a:t>units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6"/>
              </a:rPr>
              <a:t> of measure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greatly reducing the need for unit tests.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 number of built-in libraries to help when more than one thing at a time is happening. Asynchronous programming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7"/>
              </a:rPr>
              <a:t>very easy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as is parallelism. F# also has a built-in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8"/>
              </a:rPr>
              <a:t>actor model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excellent support for event handling and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9"/>
              </a:rPr>
              <a:t>functional reactive programming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of course, because data structures are immutable by default, sharing state and avoiding locks is much easier.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Although it is a functional language at heart, F# does support other styles which are not 100% pure, which makes it much easier to interact with the non-pure world of web sites, databases, other applications, and so on. In particular, F# is designed as a hybrid functional/OO language, so it can do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0"/>
              </a:rPr>
              <a:t>virtually everything that C# can 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 course, F#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21"/>
              </a:rPr>
              <a:t>part of the .NET ecosystem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gives you seamless access to all the third party .NET libraries and tools. It runs on most platforms, including Linux and smart phones (via Mono).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it is well integrated with Visual Studio, which means you get a great IDE with IntelliSense support, a debugger, and many plug-ins for unit tests, source control, and other development tasks. Or on Linux, you can use the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MonoDevelop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IDE instead.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2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is not cluttered up with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coding "noise"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such as curly brackets, semicolons and so on.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 almost never have to specify the type of an object, thanks to a powerful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type inference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And, compared with C#, it generally takes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fewer lines of code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to solve the same problem.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Many common programming tasks are much simpler in F#. This includes things like creating and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using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complex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 type definitions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doing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list 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processing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comparison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 and equality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state machines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much more.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because functions are first class objects, it is very easy to create powerful and reusable code by creating functions that have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other functions as parameters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or that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combine existing functions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to create new functionality.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powerful type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which prevents many common errors such as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null reference exceptions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Values are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immutable by default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prevents a large class of errors.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addition, you can often encode business logic using the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1"/>
              </a:rPr>
              <a:t>type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itself in such a way that it is actually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impossible to write incorrect code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or mix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up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units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 of measure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greatly reducing the need for unit tests.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 number of built-in libraries to help when more than one thing at a time is happening. Asynchronous programming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4"/>
              </a:rPr>
              <a:t>very easy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as is parallelism. F# also has a built-in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5"/>
              </a:rPr>
              <a:t>actor model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excellent support for event handling and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6"/>
              </a:rPr>
              <a:t>functional reactive programming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of course, because data structures are immutable by default, sharing state and avoiding locks is much easier.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Although it is a functional language at heart, F# does support other styles which are not 100% pure, which makes it much easier to interact with the non-pure world of web sites, databases, other applications, and so on. In particular, F# is designed as a hybrid functional/OO language, so it can do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7"/>
              </a:rPr>
              <a:t>virtually everything that C# can 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 course, F#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8"/>
              </a:rPr>
              <a:t>part of the .NET ecosystem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gives you seamless access to all the third party .NET libraries and tools. It runs on most platforms, including Linux and smart phones (via Mono).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it is well integrated with Visual Studio, which means you get a great IDE with IntelliSense support, a debugger, and many plug-ins for unit tests, source control, and other development tasks. Or on Linux, you can use the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MonoDevelop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IDE instead.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9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powerful type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which prevents many common errors such as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null reference exceptions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Values are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immutable by default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prevents a large class of errors.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addition, you can often encode business logic using the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type 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itself in such a way that it is actually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impossible to write incorrect code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or mix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up</a:t>
            </a:r>
            <a:r>
              <a:rPr lang="en-US" sz="900" b="0" i="0" u="none" strike="noStrike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units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8"/>
              </a:rPr>
              <a:t> of measure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greatly reducing the need for unit tests.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 number of built-in libraries to help when more than one thing at a time is happening. Asynchronous programming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9"/>
              </a:rPr>
              <a:t>very easy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as is parallelism. F# also has a built-in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0"/>
              </a:rPr>
              <a:t>actor model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excellent support for event handling and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1"/>
              </a:rPr>
              <a:t>functional reactive programming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of course, because data structures are immutable by default, sharing state and avoiding locks is much easier.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Although it is a functional language at heart, F# does support other styles which are not 100% pure, which makes it much easier to interact with the non-pure world of web sites, databases, other applications, and so on. In particular, F# is designed as a hybrid functional/OO language, so it can do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2"/>
              </a:rPr>
              <a:t>virtually everything that C# can 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 course, F#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13"/>
              </a:rPr>
              <a:t>part of the .NET ecosystem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gives you seamless access to all the third party .NET libraries and tools. It runs on most platforms, including Linux and smart phones (via Mono).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it is well integrated with Visual Studio, which means you get a great IDE with IntelliSense support, a debugger, and many plug-ins for unit tests, source control, and other development tasks. Or on Linux, you can use the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MonoDevelop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IDE instead.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7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F# has a number of built-in libraries to help when more than one thing at a time is happening. Asynchronous programming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very easy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as is parallelism. F# also has a built-in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actor model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and excellent support for event handling and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functional reactive programming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And of course, because data structures are immutable by default, sharing state and avoiding locks is much easier.</a:t>
            </a:r>
          </a:p>
          <a:p>
            <a:endParaRPr lang="es-ES" dirty="0" smtClean="0"/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Although it is a functional language at heart, F# does support other styles which are not 100% pure, which makes it much easier to interact with the non-pure world of web sites, databases, other applications, and so on. In particular, F# is designed as a hybrid functional/OO language, so it can do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virtually everything that C# can 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 course, F#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7"/>
              </a:rPr>
              <a:t>part of the .NET ecosystem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gives you seamless access to all the third party .NET libraries and tools. It runs on most platforms, including Linux and smart phones (via Mono).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it is well integrated with Visual Studio, which means you get a great IDE with IntelliSense support, a debugger, and many plug-ins for unit tests, source control, and other development tasks. Or on Linux, you can use the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MonoDevelop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IDE instead.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6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Although it is a functional language at heart, F# does support other styles which are not 100% pure, which makes it much easier to interact with the non-pure world of web sites, databases, other applications, and so on. In particular, F# is designed as a hybrid functional/OO language, so it can do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virtually everything that C# can 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 course, F# is </a:t>
            </a:r>
            <a:r>
              <a:rPr lang="en-US" sz="900" b="0" i="0" u="none" strike="noStrike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part of the .NET ecosystem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which gives you seamless access to all the third party .NET libraries and tools. It runs on most platforms, including Linux and smart phones (via Mono).</a:t>
            </a:r>
          </a:p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Finally, it is well integrated with Visual Studio, which means you get a great IDE with IntelliSense support, a debugger, and many plug-ins for unit tests, source control, and other development tasks. Or on Linux, you can use the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MonoDevelop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IDE instead.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2/29/2016 11:13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1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9B34-1E46-44B2-8C37-36E2198F835C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2E4E-F1F9-4543-8FD4-F296C48C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46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6168" y="1212851"/>
            <a:ext cx="11702553" cy="2037481"/>
          </a:xfrm>
        </p:spPr>
        <p:txBody>
          <a:bodyPr wrap="square"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8501782" y="6305574"/>
            <a:ext cx="29803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#dotNETSpain2015</a:t>
            </a:r>
            <a:endParaRPr lang="es-E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71445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3" r:id="rId27"/>
    <p:sldLayoutId id="2147484334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4fsharp.net/" TargetMode="External"/><Relationship Id="rId2" Type="http://schemas.openxmlformats.org/officeDocument/2006/relationships/hyperlink" Target="http://fsharpforfunandprofit.com/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3444" y="1212859"/>
            <a:ext cx="11276846" cy="4124206"/>
          </a:xfrm>
        </p:spPr>
        <p:txBody>
          <a:bodyPr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es-ES" dirty="0" smtClean="0"/>
          </a:p>
          <a:p>
            <a:pPr algn="ctr"/>
            <a:r>
              <a:rPr lang="en-US" dirty="0" smtClean="0"/>
              <a:t>Conciseness</a:t>
            </a:r>
          </a:p>
          <a:p>
            <a:pPr algn="ctr"/>
            <a:r>
              <a:rPr lang="en-US" dirty="0" smtClean="0"/>
              <a:t>Convenience</a:t>
            </a:r>
          </a:p>
          <a:p>
            <a:pPr algn="ctr"/>
            <a:r>
              <a:rPr lang="en-US" dirty="0" smtClean="0"/>
              <a:t>Correctness</a:t>
            </a:r>
          </a:p>
          <a:p>
            <a:pPr algn="ctr"/>
            <a:r>
              <a:rPr lang="en-US" dirty="0" smtClean="0"/>
              <a:t>Concurrency</a:t>
            </a:r>
          </a:p>
          <a:p>
            <a:pPr algn="ctr"/>
            <a:r>
              <a:rPr lang="en-US" dirty="0" smtClean="0"/>
              <a:t>Completeness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0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297613" y="830262"/>
            <a:ext cx="7848600" cy="503603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871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one-liners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[1..100]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printfn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"sum=%d“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no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curly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braces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semicolons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parentheses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simple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line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in a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few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list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rgbClr val="B0004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B0004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inference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jdoe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jdoe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608" y="2963862"/>
            <a:ext cx="11888047" cy="1828800"/>
          </a:xfrm>
        </p:spPr>
        <p:txBody>
          <a:bodyPr/>
          <a:lstStyle/>
          <a:p>
            <a:r>
              <a:rPr lang="es-ES" dirty="0" err="1" smtClean="0"/>
              <a:t>Conciseness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43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608" y="2963862"/>
            <a:ext cx="11888047" cy="1828800"/>
          </a:xfrm>
        </p:spPr>
        <p:txBody>
          <a:bodyPr/>
          <a:lstStyle/>
          <a:p>
            <a:r>
              <a:rPr lang="es-ES" dirty="0" err="1" smtClean="0"/>
              <a:t>Convenience</a:t>
            </a:r>
            <a:endParaRPr lang="es-E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271986" y="1819473"/>
            <a:ext cx="7857785" cy="335557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871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automatic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equality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john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john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Doe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printfn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? %A"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)</a:t>
            </a: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IDisposable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"use"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StreamReader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(..)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composition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functions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add2times3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(+)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(*)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add2times3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608" y="3649662"/>
            <a:ext cx="3885436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Tareas más simples</a:t>
            </a:r>
          </a:p>
        </p:txBody>
      </p:sp>
    </p:spTree>
    <p:extLst>
      <p:ext uri="{BB962C8B-B14F-4D97-AF65-F5344CB8AC3E}">
        <p14:creationId xmlns:p14="http://schemas.microsoft.com/office/powerpoint/2010/main" val="8631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608" y="2963862"/>
            <a:ext cx="11888047" cy="1828800"/>
          </a:xfrm>
        </p:spPr>
        <p:txBody>
          <a:bodyPr/>
          <a:lstStyle/>
          <a:p>
            <a:r>
              <a:rPr lang="es-ES" dirty="0" err="1" smtClean="0"/>
              <a:t>Correctness</a:t>
            </a:r>
            <a:endParaRPr lang="es-E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41734" y="1636345"/>
            <a:ext cx="7881484" cy="372183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871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strict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checking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printfn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%s"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//compile error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immutable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default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"new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error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1" u="none" strike="noStrike" cap="none" normalizeH="0" baseline="0" dirty="0" smtClean="0">
              <a:ln>
                <a:noFill/>
              </a:ln>
              <a:solidFill>
                <a:srgbClr val="408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nulls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makeNewString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can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be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appended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safely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newString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 new!"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newString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embed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business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types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emptyShoppingCart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compile error!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units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measure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10&lt;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10&lt;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error!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58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608" y="2963862"/>
            <a:ext cx="11888047" cy="1828800"/>
          </a:xfrm>
        </p:spPr>
        <p:txBody>
          <a:bodyPr/>
          <a:lstStyle/>
          <a:p>
            <a:r>
              <a:rPr lang="es-ES" dirty="0" err="1" smtClean="0"/>
              <a:t>Concurrency</a:t>
            </a:r>
            <a:endParaRPr lang="es-E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341733" y="2174954"/>
            <a:ext cx="7820921" cy="264461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871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easy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parallelism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Parallel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0..40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fib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queues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MailboxProcessor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inbox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inbox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Receive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printfn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: %s"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003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608" y="2963862"/>
            <a:ext cx="11888047" cy="1828800"/>
          </a:xfrm>
        </p:spPr>
        <p:txBody>
          <a:bodyPr/>
          <a:lstStyle/>
          <a:p>
            <a:r>
              <a:rPr lang="en-US" dirty="0"/>
              <a:t>Completeness</a:t>
            </a:r>
            <a:endParaRPr lang="es-E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341732" y="990015"/>
            <a:ext cx="7820922" cy="5014495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871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impure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needed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C# compatible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classes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and interfaces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IEnumerator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MoveNext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4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=20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printfn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"'%i'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even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1" u="none" strike="noStrike" cap="none" normalizeH="0" baseline="0" dirty="0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// UI </a:t>
            </a:r>
            <a:r>
              <a:rPr kumimoji="0" lang="es-ES" altLang="es-ES" sz="1400" b="0" i="1" u="none" strike="noStrike" cap="none" normalizeH="0" baseline="0" dirty="0" err="1" smtClean="0">
                <a:ln>
                  <a:noFill/>
                </a:ln>
                <a:solidFill>
                  <a:srgbClr val="408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Forms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400,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300,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TopMost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printfn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clicked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s-ES" altLang="es-ES" sz="1400" b="0" i="0" u="none" strike="noStrike" cap="none" normalizeH="0" baseline="0" dirty="0" err="1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ES" altLang="es-ES" sz="1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57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>
          <a:xfrm>
            <a:off x="1777314" y="1156151"/>
            <a:ext cx="3504026" cy="485571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wrap="square" lIns="146304" tIns="91440" rIns="146304" bIns="91440" rtlCol="0">
            <a:noAutofit/>
          </a:bodyPr>
          <a:lstStyle>
            <a:lvl1pPr marL="257141" marR="0" indent="-257141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61963" marR="0" indent="-204788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30238" marR="0" indent="-169863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8513" marR="0" indent="-169863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-169863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923523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73256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2987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2720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let swap (x, y) = (y, x)</a:t>
            </a: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let rotations (x, y, z) = </a:t>
            </a:r>
          </a:p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[ (x, y, z);</a:t>
            </a:r>
          </a:p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  (z, x, y);</a:t>
            </a:r>
          </a:p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  (y, z, x) ]</a:t>
            </a: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let reduce f (x, y, z) = </a:t>
            </a:r>
          </a:p>
          <a:p>
            <a:pPr>
              <a:buFont typeface="Arial" pitchFamily="34" charset="0"/>
              <a:buNone/>
            </a:pP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f x + f y + f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z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5592095" y="1156151"/>
            <a:ext cx="5065481" cy="485571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vert="horz" wrap="square" lIns="146304" tIns="91440" rIns="146304" bIns="91440" rtlCol="0">
            <a:noAutofit/>
          </a:bodyPr>
          <a:lstStyle>
            <a:lvl1pPr marL="257141" marR="0" indent="-257141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61963" marR="0" indent="-204788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30238" marR="0" indent="-169863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8513" marR="0" indent="-169863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-169863" algn="l" defTabSz="6994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923523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73256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2987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2720" indent="-174866" algn="l" defTabSz="6994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Tuple&lt;U,T&gt; Swap&lt;T,U&gt;(Tuple&lt;T,U&gt; t)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{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return new Tuple&lt;U,T&gt;(t.Item2, t.Item1)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}</a:t>
            </a:r>
          </a:p>
          <a:p>
            <a:pPr>
              <a:buFont typeface="Arial" pitchFamily="34" charset="0"/>
              <a:buNone/>
            </a:pPr>
            <a:endParaRPr lang="en-GB" sz="14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ReadOnlyCollection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&lt;Tuple&lt;T,T,T&gt;&gt; Rotations&lt;T&gt;(Tuple&lt;T,T,T&gt; t)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{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new </a:t>
            </a: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ReadOnlyCollection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&lt;</a:t>
            </a: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int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&gt;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(new Tuple&lt;T,T,T&gt;[]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{new Tuple&lt;T,T,T&gt;(t.Item1,t.Item2,t.Item3);    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 new Tuple&lt;T,T,T&gt;(t.Item3,t.Item1,t.Item2);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 new Tuple&lt;T,T,T&gt;(t.Item2,t.Item3,t.Item1); });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}</a:t>
            </a:r>
          </a:p>
          <a:p>
            <a:pPr>
              <a:buFont typeface="Arial" pitchFamily="34" charset="0"/>
              <a:buNone/>
            </a:pPr>
            <a:endParaRPr lang="en-GB" sz="14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int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Reduce&lt;T&gt;(</a:t>
            </a: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Func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&lt;</a:t>
            </a: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T,int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&gt; </a:t>
            </a:r>
            <a:r>
              <a:rPr lang="en-GB" sz="1400" b="1" dirty="0" err="1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f,Tuple</a:t>
            </a: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&lt;T,T,T&gt; t)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{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    return f(t.Item1)+f(t.Item2)+f(t.Item3); </a:t>
            </a:r>
          </a:p>
          <a:p>
            <a:pPr>
              <a:buFont typeface="Arial" pitchFamily="34" charset="0"/>
              <a:buNone/>
            </a:pPr>
            <a:r>
              <a:rPr lang="en-GB" sz="1400" b="1" dirty="0">
                <a:solidFill>
                  <a:schemeClr val="tx1">
                    <a:lumMod val="50000"/>
                  </a:schemeClr>
                </a:solidFill>
                <a:latin typeface="Consolas" pitchFamily="49" charset="0"/>
              </a:rPr>
              <a:t>}</a:t>
            </a:r>
          </a:p>
          <a:p>
            <a:pPr>
              <a:buFont typeface="Arial" pitchFamily="34" charset="0"/>
              <a:buNone/>
            </a:pPr>
            <a:endParaRPr lang="en-GB" sz="14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  <a:p>
            <a:pPr>
              <a:buFont typeface="Arial" pitchFamily="34" charset="0"/>
              <a:buNone/>
            </a:pPr>
            <a:endParaRPr lang="en-GB" sz="1400" b="1" dirty="0">
              <a:solidFill>
                <a:schemeClr val="tx1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 definitiva…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062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35844" y="1820862"/>
            <a:ext cx="9570245" cy="4575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fsharp.org</a:t>
            </a:r>
          </a:p>
          <a:p>
            <a:pPr marL="0" indent="0">
              <a:buNone/>
            </a:pPr>
            <a:r>
              <a:rPr lang="en-US" dirty="0"/>
              <a:t>fsharp.org/use/mac</a:t>
            </a:r>
          </a:p>
          <a:p>
            <a:pPr marL="0" indent="0">
              <a:buNone/>
            </a:pPr>
            <a:r>
              <a:rPr lang="en-US" dirty="0"/>
              <a:t>fsharp.org/use/</a:t>
            </a:r>
            <a:r>
              <a:rPr lang="en-US" dirty="0" err="1"/>
              <a:t>linux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fsharp.org/use/android</a:t>
            </a:r>
          </a:p>
          <a:p>
            <a:pPr marL="0" indent="0">
              <a:buNone/>
            </a:pPr>
            <a:r>
              <a:rPr lang="en-US" dirty="0"/>
              <a:t>fsharp.org/use/</a:t>
            </a:r>
            <a:r>
              <a:rPr lang="en-US" dirty="0" err="1"/>
              <a:t>ios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fsharp.org/use/windows</a:t>
            </a:r>
          </a:p>
          <a:p>
            <a:pPr marL="0" indent="0">
              <a:buNone/>
            </a:pPr>
            <a:r>
              <a:rPr lang="en-US" dirty="0" smtClean="0"/>
              <a:t>fsharp.org/use/</a:t>
            </a:r>
            <a:r>
              <a:rPr lang="en-US" dirty="0" err="1" smtClean="0"/>
              <a:t>freebsd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</a:t>
            </a:r>
            <a:r>
              <a:rPr lang="en-GB" dirty="0" err="1" smtClean="0"/>
              <a:t>es</a:t>
            </a:r>
            <a:r>
              <a:rPr lang="en-GB" dirty="0" smtClean="0"/>
              <a:t> </a:t>
            </a:r>
            <a:r>
              <a:rPr lang="en-GB" dirty="0"/>
              <a:t>Open Source, </a:t>
            </a:r>
            <a:r>
              <a:rPr lang="en-GB" dirty="0" err="1" smtClean="0"/>
              <a:t>es</a:t>
            </a:r>
            <a:r>
              <a:rPr lang="en-GB" dirty="0" smtClean="0"/>
              <a:t> </a:t>
            </a:r>
            <a:r>
              <a:rPr lang="en-GB" dirty="0"/>
              <a:t>Cross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F# en 60 segundos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41712304"/>
              </p:ext>
            </p:extLst>
          </p:nvPr>
        </p:nvGraphicFramePr>
        <p:xfrm>
          <a:off x="813405" y="1820862"/>
          <a:ext cx="10714094" cy="443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22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F# </a:t>
            </a:r>
            <a:r>
              <a:rPr lang="es-ES" dirty="0" smtClean="0"/>
              <a:t>en </a:t>
            </a:r>
            <a:r>
              <a:rPr lang="es-ES" dirty="0"/>
              <a:t>60 </a:t>
            </a:r>
            <a:r>
              <a:rPr lang="es-ES" dirty="0" smtClean="0"/>
              <a:t>segundos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975" y="1592262"/>
            <a:ext cx="5488986" cy="470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264" b="1" dirty="0" err="1">
                <a:solidFill>
                  <a:schemeClr val="accent2"/>
                </a:solidFill>
              </a:rPr>
              <a:t>Let</a:t>
            </a:r>
            <a:endParaRPr lang="es-ES" sz="3264" b="1" dirty="0">
              <a:solidFill>
                <a:schemeClr val="accent2"/>
              </a:solidFill>
            </a:endParaRPr>
          </a:p>
          <a:p>
            <a:pPr lvl="1"/>
            <a:r>
              <a:rPr lang="es-ES" sz="2800" dirty="0" smtClean="0">
                <a:latin typeface="+mj-lt"/>
              </a:rPr>
              <a:t>Enlaza un identificador con una función</a:t>
            </a:r>
            <a:endParaRPr lang="es-ES" sz="2800" dirty="0">
              <a:latin typeface="+mj-lt"/>
            </a:endParaRPr>
          </a:p>
          <a:p>
            <a:pPr lvl="1"/>
            <a:r>
              <a:rPr lang="es-ES" sz="2800" dirty="0" smtClean="0">
                <a:latin typeface="+mj-lt"/>
              </a:rPr>
              <a:t>Declaración y asignación</a:t>
            </a:r>
            <a:endParaRPr lang="es-ES" sz="2800" dirty="0">
              <a:latin typeface="+mj-lt"/>
            </a:endParaRPr>
          </a:p>
          <a:p>
            <a:pPr lvl="1"/>
            <a:r>
              <a:rPr lang="es-ES" sz="2800" dirty="0" smtClean="0">
                <a:latin typeface="+mj-lt"/>
              </a:rPr>
              <a:t>Inferencia de tipos cuando es posible</a:t>
            </a:r>
            <a:endParaRPr lang="es-ES" sz="2800" dirty="0">
              <a:latin typeface="+mj-lt"/>
            </a:endParaRPr>
          </a:p>
          <a:p>
            <a:pPr marL="0" indent="0">
              <a:buNone/>
            </a:pPr>
            <a:r>
              <a:rPr lang="es-ES" sz="3264" b="1" dirty="0">
                <a:solidFill>
                  <a:schemeClr val="accent2"/>
                </a:solidFill>
              </a:rPr>
              <a:t>Forward pipe</a:t>
            </a:r>
          </a:p>
          <a:p>
            <a:pPr lvl="1"/>
            <a:r>
              <a:rPr lang="es-ES" sz="2800" dirty="0" smtClean="0">
                <a:latin typeface="+mj-lt"/>
              </a:rPr>
              <a:t>Resultado de la anterior como argumento de la siguiente</a:t>
            </a:r>
            <a:endParaRPr lang="es-ES" sz="2800" dirty="0">
              <a:latin typeface="+mj-lt"/>
            </a:endParaRPr>
          </a:p>
          <a:p>
            <a:pPr lvl="1"/>
            <a:r>
              <a:rPr lang="es-ES" sz="2800" dirty="0" smtClean="0">
                <a:latin typeface="+mj-lt"/>
              </a:rPr>
              <a:t>Composición</a:t>
            </a:r>
            <a:endParaRPr lang="es-ES" sz="2800" dirty="0">
              <a:latin typeface="+mj-lt"/>
            </a:endParaRPr>
          </a:p>
          <a:p>
            <a:pPr lvl="1"/>
            <a:endParaRPr lang="es-ES" sz="3264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3208" y="1676741"/>
            <a:ext cx="5753005" cy="4623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es-ES" sz="3264" b="1" dirty="0" err="1">
                <a:solidFill>
                  <a:schemeClr val="accent2"/>
                </a:solidFill>
                <a:latin typeface="+mj-lt"/>
              </a:rPr>
              <a:t>Tuples</a:t>
            </a:r>
            <a:endParaRPr lang="es-ES" sz="3264" b="1" dirty="0">
              <a:solidFill>
                <a:schemeClr val="accent2"/>
              </a:solidFill>
              <a:latin typeface="+mj-lt"/>
            </a:endParaRPr>
          </a:p>
          <a:p>
            <a:pPr marL="584185" lvl="1" indent="-241294" defTabSz="932719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s-E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Grupo pequeño de valores</a:t>
            </a:r>
          </a:p>
          <a:p>
            <a:pPr marL="584185" lvl="1" indent="-241294" defTabSz="932719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s-E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Sin nombre de campo</a:t>
            </a:r>
          </a:p>
          <a:p>
            <a:pPr marL="584185" lvl="1" indent="-241294" defTabSz="932719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s-ES" sz="2800" dirty="0" err="1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Don’t</a:t>
            </a:r>
            <a:r>
              <a:rPr lang="es-ES" sz="28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s-ES" sz="2800" dirty="0" err="1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overdo</a:t>
            </a:r>
            <a:r>
              <a:rPr lang="es-ES" sz="28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s-ES" sz="2800" dirty="0" err="1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it!</a:t>
            </a:r>
            <a:endParaRPr lang="es-ES" sz="2800" dirty="0" smtClean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342891" lvl="1" defTabSz="932719">
              <a:lnSpc>
                <a:spcPct val="90000"/>
              </a:lnSpc>
              <a:spcBef>
                <a:spcPct val="20000"/>
              </a:spcBef>
              <a:buSzPct val="90000"/>
            </a:pPr>
            <a:endParaRPr lang="es-ES" sz="2800" dirty="0" smtClean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es-ES" sz="3264" b="1" dirty="0" smtClean="0">
                <a:solidFill>
                  <a:schemeClr val="accent2"/>
                </a:solidFill>
                <a:latin typeface="+mj-lt"/>
              </a:rPr>
              <a:t>Records</a:t>
            </a:r>
          </a:p>
          <a:p>
            <a:pPr marL="270453" lvl="1" indent="-139889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accent1"/>
              </a:buClr>
              <a:buFont typeface="Wingdings 3" pitchFamily="18" charset="2"/>
              <a:buChar char=""/>
            </a:pPr>
            <a:r>
              <a:rPr lang="es-ES" sz="2800" dirty="0" smtClean="0">
                <a:latin typeface="+mj-lt"/>
              </a:rPr>
              <a:t>Un tipo con nombre de campos y tipos</a:t>
            </a:r>
          </a:p>
          <a:p>
            <a:pPr marL="270453" lvl="1" indent="-139889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accent1"/>
              </a:buClr>
              <a:buFont typeface="Wingdings 3" pitchFamily="18" charset="2"/>
              <a:buChar char=""/>
            </a:pPr>
            <a:r>
              <a:rPr lang="es-ES" sz="2800" dirty="0" smtClean="0">
                <a:latin typeface="+mj-lt"/>
              </a:rPr>
              <a:t>Fácil de instanciar</a:t>
            </a:r>
            <a:endParaRPr lang="es-ES" sz="2800" dirty="0">
              <a:latin typeface="+mj-lt"/>
            </a:endParaRPr>
          </a:p>
          <a:p>
            <a:pPr marL="270453" lvl="1" indent="-139889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accent1"/>
              </a:buClr>
              <a:buFont typeface="Wingdings 3" pitchFamily="18" charset="2"/>
              <a:buChar char=""/>
            </a:pPr>
            <a:r>
              <a:rPr lang="es-ES" sz="2800" dirty="0" smtClean="0">
                <a:latin typeface="+mj-lt"/>
              </a:rPr>
              <a:t>Igualdad estructural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24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Alex Casquete</a:t>
            </a:r>
            <a:endParaRPr lang="en-US" dirty="0"/>
          </a:p>
          <a:p>
            <a:pPr lvl="0"/>
            <a:r>
              <a:rPr lang="en-US" dirty="0" smtClean="0"/>
              <a:t>Developer @ plainconcepts.com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/>
              <a:t>Web funcional </a:t>
            </a:r>
            <a:r>
              <a:rPr lang="es-ES" i="1" dirty="0" smtClean="0"/>
              <a:t> |&gt; </a:t>
            </a:r>
            <a:r>
              <a:rPr lang="es-ES" i="1" dirty="0"/>
              <a:t>F#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Hello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|&gt; 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03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 smtClean="0"/>
              <a:t>La web es funcional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 smtClean="0"/>
              <a:t>¿Qué es el </a:t>
            </a:r>
            <a:r>
              <a:rPr lang="es-ES" sz="7200" i="1" dirty="0" smtClean="0"/>
              <a:t>pipeline</a:t>
            </a:r>
            <a:r>
              <a:rPr lang="es-ES" sz="7200" dirty="0" smtClean="0"/>
              <a:t> de OWIN?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12541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 smtClean="0"/>
              <a:t>¿Por qué todo tan difícil?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26462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 err="1" smtClean="0"/>
              <a:t>Request</a:t>
            </a:r>
            <a:r>
              <a:rPr lang="es-ES" sz="7200" dirty="0" smtClean="0"/>
              <a:t> -&gt; Response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392908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 err="1" smtClean="0"/>
              <a:t>Request</a:t>
            </a:r>
            <a:r>
              <a:rPr lang="es-ES" sz="7200" dirty="0" smtClean="0"/>
              <a:t> -&gt; </a:t>
            </a:r>
            <a:r>
              <a:rPr lang="es-ES" sz="7200" dirty="0" err="1" smtClean="0"/>
              <a:t>Async</a:t>
            </a:r>
            <a:r>
              <a:rPr lang="es-ES" sz="7200" dirty="0" smtClean="0"/>
              <a:t>&lt;Response&gt;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214990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SuaveIO/resources/master/images/suav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44" y="449262"/>
            <a:ext cx="6600825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97844" y="3954462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i="1" dirty="0" smtClean="0">
                <a:latin typeface="+mj-lt"/>
              </a:rPr>
              <a:t>“A </a:t>
            </a:r>
            <a:r>
              <a:rPr lang="en-US" sz="2800" i="1" dirty="0">
                <a:latin typeface="+mj-lt"/>
              </a:rPr>
              <a:t>simple web development F# library providing a lightweight web server and a set of </a:t>
            </a:r>
            <a:r>
              <a:rPr lang="en-US" sz="2800" i="1" dirty="0" err="1">
                <a:latin typeface="+mj-lt"/>
              </a:rPr>
              <a:t>combinators</a:t>
            </a:r>
            <a:r>
              <a:rPr lang="en-US" sz="2800" i="1" dirty="0">
                <a:latin typeface="+mj-lt"/>
              </a:rPr>
              <a:t> to manipulate route flow and task composition</a:t>
            </a:r>
            <a:r>
              <a:rPr lang="en-US" sz="2800" i="1" dirty="0" smtClean="0">
                <a:latin typeface="+mj-lt"/>
              </a:rPr>
              <a:t>.”</a:t>
            </a:r>
            <a:endParaRPr lang="en-US" sz="2800" b="0" i="1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7479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Suave</a:t>
            </a:r>
            <a:br>
              <a:rPr lang="es-ES" dirty="0" smtClean="0"/>
            </a:br>
            <a:r>
              <a:rPr lang="es-ES" dirty="0" smtClean="0"/>
              <a:t>|&gt; 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02460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627864"/>
          </a:xfrm>
        </p:spPr>
        <p:txBody>
          <a:bodyPr/>
          <a:lstStyle/>
          <a:p>
            <a:r>
              <a:rPr lang="en-US" sz="3200" dirty="0" smtClean="0"/>
              <a:t>F# para </a:t>
            </a:r>
            <a:r>
              <a:rPr lang="en-US" sz="3200" dirty="0" err="1" smtClean="0"/>
              <a:t>definir</a:t>
            </a:r>
            <a:r>
              <a:rPr lang="en-US" sz="3200" dirty="0" smtClean="0"/>
              <a:t> </a:t>
            </a:r>
            <a:r>
              <a:rPr lang="en-US" sz="3200" b="1" i="1" dirty="0" smtClean="0"/>
              <a:t>domain-specific </a:t>
            </a:r>
            <a:r>
              <a:rPr lang="en-US" sz="3200" b="1" i="1" dirty="0"/>
              <a:t>languages</a:t>
            </a:r>
            <a:endParaRPr lang="es-ES" sz="3200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Enrutado</a:t>
            </a:r>
            <a:r>
              <a:rPr lang="es-ES" dirty="0"/>
              <a:t> y manejo de cabeceras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45444" y="2278062"/>
            <a:ext cx="9525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choose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[ path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"/"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&gt;&gt;=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setMimeType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"text/html"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&gt;&gt;=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index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path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"/chat"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&gt;&gt;=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GET &gt;&gt;=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noCache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&gt;&gt;=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getMessages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path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"/post"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&gt;&gt;=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POST &gt;&gt;=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noCache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onsolas" panose="020B0609020204030204" pitchFamily="49" charset="0"/>
              </a:rPr>
              <a:t>&gt;&gt;=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postMessage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NOT_FOUND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"Found no handlers"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]</a:t>
            </a:r>
            <a:endParaRPr lang="es-E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7200" dirty="0" smtClean="0"/>
              <a:t>¿Por qué </a:t>
            </a:r>
            <a:r>
              <a:rPr lang="es-ES" sz="7200" dirty="0" err="1" smtClean="0"/>
              <a:t>Paket</a:t>
            </a:r>
            <a:r>
              <a:rPr lang="es-ES" sz="7200" dirty="0" smtClean="0"/>
              <a:t>?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34917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No </a:t>
            </a:r>
            <a:r>
              <a:rPr lang="es-ES" dirty="0"/>
              <a:t>más conflictos entre distintos paquetes cuando varios paquetes </a:t>
            </a:r>
            <a:r>
              <a:rPr lang="es-ES" dirty="0" smtClean="0"/>
              <a:t>referencian </a:t>
            </a:r>
            <a:r>
              <a:rPr lang="es-ES" dirty="0"/>
              <a:t>versiones del mismo paquete dependiente</a:t>
            </a:r>
            <a:r>
              <a:rPr lang="es-ES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Referenciar un fichero desde GitHub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¿Por qué </a:t>
            </a:r>
            <a:r>
              <a:rPr lang="es-ES" dirty="0" err="1" smtClean="0"/>
              <a:t>Paket</a:t>
            </a:r>
            <a:r>
              <a:rPr lang="es-E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0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59645" y="1807466"/>
            <a:ext cx="10515600" cy="800219"/>
          </a:xfrm>
          <a:solidFill>
            <a:schemeClr val="tx1"/>
          </a:solidFill>
        </p:spPr>
        <p:txBody>
          <a:bodyPr/>
          <a:lstStyle/>
          <a:p>
            <a:r>
              <a:rPr lang="es-ES" sz="2000" dirty="0" err="1" smtClean="0">
                <a:latin typeface="Consolas" panose="020B0609020204030204" pitchFamily="49" charset="0"/>
              </a:rPr>
              <a:t>source</a:t>
            </a:r>
            <a:r>
              <a:rPr lang="es-ES" sz="2000" dirty="0" smtClean="0"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https://nuget.org/api/v2</a:t>
            </a:r>
          </a:p>
          <a:p>
            <a:r>
              <a:rPr lang="es-ES" sz="2000" dirty="0" err="1">
                <a:latin typeface="Consolas" panose="020B0609020204030204" pitchFamily="49" charset="0"/>
              </a:rPr>
              <a:t>nuget</a:t>
            </a:r>
            <a:r>
              <a:rPr lang="es-ES" sz="2000" dirty="0">
                <a:latin typeface="Consolas" panose="020B0609020204030204" pitchFamily="49" charset="0"/>
              </a:rPr>
              <a:t> </a:t>
            </a:r>
            <a:r>
              <a:rPr lang="es-ES" sz="2000" dirty="0" smtClean="0">
                <a:latin typeface="Consolas" panose="020B0609020204030204" pitchFamily="49" charset="0"/>
              </a:rPr>
              <a:t>Suave</a:t>
            </a:r>
            <a:endParaRPr lang="es-ES" sz="2000" dirty="0"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Package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con </a:t>
            </a:r>
            <a:r>
              <a:rPr lang="es-ES" dirty="0" err="1"/>
              <a:t>Paket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938149" y="3510659"/>
            <a:ext cx="11182295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NUGET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remote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 https://nuget.org/api/v2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specs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FSharp.Core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3.1.2.1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FsPickler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1.2.1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Suave (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0.28.1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FSharp.Core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(&gt;= 3.1.2.1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FsPickler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(&gt;= 1.0.7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726" y="2811462"/>
            <a:ext cx="11853758" cy="61853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defTabSz="932719">
              <a:lnSpc>
                <a:spcPct val="90000"/>
              </a:lnSpc>
              <a:spcBef>
                <a:spcPct val="0"/>
              </a:spcBef>
            </a:pPr>
            <a:r>
              <a:rPr lang="es-ES" sz="3200" spc="-103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Número de versiones bloqueados en </a:t>
            </a:r>
            <a:r>
              <a:rPr lang="es-ES" sz="3200" spc="-103" dirty="0" err="1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rPr>
              <a:t>paket.lock</a:t>
            </a:r>
            <a:endParaRPr lang="es-ES" sz="3200" spc="-103" dirty="0">
              <a:ln w="3175">
                <a:noFill/>
              </a:ln>
              <a:solidFill>
                <a:schemeClr val="accent2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242" y="1188934"/>
            <a:ext cx="11853758" cy="61853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pPr defTabSz="932719">
              <a:lnSpc>
                <a:spcPct val="90000"/>
              </a:lnSpc>
              <a:spcBef>
                <a:spcPct val="0"/>
              </a:spcBef>
            </a:pPr>
            <a:r>
              <a:rPr lang="es-ES" sz="3200" spc="-103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Dependencias en </a:t>
            </a:r>
            <a:r>
              <a:rPr lang="es-ES" sz="3200" spc="-103" dirty="0" err="1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rPr>
              <a:t>paket.dependencies</a:t>
            </a:r>
            <a:endParaRPr lang="es-ES" sz="3200" spc="-103" dirty="0">
              <a:ln w="3175">
                <a:noFill/>
              </a:ln>
              <a:solidFill>
                <a:schemeClr val="accent2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6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&amp; </a:t>
            </a:r>
            <a:r>
              <a:rPr lang="en-US" dirty="0"/>
              <a:t>live reloading script</a:t>
            </a:r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1721644" y="1973262"/>
            <a:ext cx="9525000" cy="40934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2"/>
                </a:solidFill>
                <a:latin typeface="Consolas" panose="020B0609020204030204" pitchFamily="49" charset="0"/>
              </a:rPr>
              <a:t>let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reloadAppServer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() =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</a:b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currentApp.Value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&lt;-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reloadScript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</a:b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</a:b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Target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"run" (</a:t>
            </a:r>
            <a:r>
              <a:rPr lang="es-ES" sz="20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fun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-&gt;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</a:b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let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app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ctx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currentApp.Value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ctx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</a:b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err="1" smtClean="0">
                <a:solidFill>
                  <a:schemeClr val="accent2"/>
                </a:solidFill>
                <a:latin typeface="Consolas" panose="020B0609020204030204" pitchFamily="49" charset="0"/>
              </a:rPr>
              <a:t>let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_, server =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startWebServerAsync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serverConfig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app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Async.Start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(server)</a:t>
            </a:r>
          </a:p>
          <a:p>
            <a:endParaRPr lang="es-ES" sz="20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use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watcher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!! </a:t>
            </a:r>
            <a:r>
              <a:rPr lang="es-E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(__SOURCE_DIRECTORY__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@@ "*.*") 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|&gt;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WatchChanges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chemeClr val="accent2"/>
                </a:solidFill>
                <a:latin typeface="Consolas" panose="020B0609020204030204" pitchFamily="49" charset="0"/>
              </a:rPr>
              <a:t>fun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_ </a:t>
            </a:r>
            <a:r>
              <a:rPr lang="es-ES" sz="2000" dirty="0">
                <a:solidFill>
                  <a:srgbClr val="FFC000"/>
                </a:solidFill>
                <a:latin typeface="Consolas" panose="020B0609020204030204" pitchFamily="49" charset="0"/>
              </a:rPr>
              <a:t>-&gt;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reloadAppServer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Console.ReadLine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() 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s-ES" sz="20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72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31044" y="2354262"/>
            <a:ext cx="11429247" cy="2511457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accent2"/>
                </a:solidFill>
              </a:rPr>
              <a:t>Suave</a:t>
            </a:r>
            <a:r>
              <a:rPr lang="en-US" sz="3600" dirty="0" smtClean="0"/>
              <a:t> </a:t>
            </a:r>
            <a:r>
              <a:rPr lang="en-US" sz="3600" dirty="0"/>
              <a:t>para </a:t>
            </a:r>
            <a:r>
              <a:rPr lang="en-US" sz="3600" dirty="0" err="1"/>
              <a:t>desarrollo</a:t>
            </a:r>
            <a:r>
              <a:rPr lang="en-US" sz="3600" dirty="0"/>
              <a:t> web </a:t>
            </a:r>
            <a:r>
              <a:rPr lang="en-US" sz="3600" dirty="0" err="1"/>
              <a:t>ligero</a:t>
            </a:r>
            <a:endParaRPr lang="en-US" sz="3600" dirty="0"/>
          </a:p>
          <a:p>
            <a:r>
              <a:rPr lang="en-US" sz="3600" b="1" dirty="0">
                <a:solidFill>
                  <a:schemeClr val="accent2"/>
                </a:solidFill>
              </a:rPr>
              <a:t>Freya</a:t>
            </a:r>
            <a:r>
              <a:rPr lang="en-US" sz="3600" dirty="0"/>
              <a:t> hosting </a:t>
            </a:r>
            <a:r>
              <a:rPr lang="en-US" sz="3600" dirty="0" err="1"/>
              <a:t>en</a:t>
            </a:r>
            <a:r>
              <a:rPr lang="en-US" sz="3600" dirty="0"/>
              <a:t> IIS &amp; elsewhere </a:t>
            </a:r>
            <a:r>
              <a:rPr lang="en-US" sz="3600" dirty="0" err="1"/>
              <a:t>utilizando</a:t>
            </a:r>
            <a:r>
              <a:rPr lang="en-US" sz="3600" dirty="0"/>
              <a:t> OWIN</a:t>
            </a:r>
          </a:p>
          <a:p>
            <a:r>
              <a:rPr lang="en-US" sz="3600" b="1" dirty="0" err="1">
                <a:solidFill>
                  <a:schemeClr val="accent2"/>
                </a:solidFill>
              </a:rPr>
              <a:t>WebSharper</a:t>
            </a:r>
            <a:r>
              <a:rPr lang="en-US" sz="3600" dirty="0"/>
              <a:t> </a:t>
            </a:r>
            <a:r>
              <a:rPr lang="en-US" sz="3600" dirty="0" err="1"/>
              <a:t>integra</a:t>
            </a:r>
            <a:r>
              <a:rPr lang="en-US" sz="3600" dirty="0"/>
              <a:t> </a:t>
            </a:r>
            <a:r>
              <a:rPr lang="en-US" sz="3600" dirty="0" err="1" smtClean="0"/>
              <a:t>lado</a:t>
            </a:r>
            <a:r>
              <a:rPr lang="en-US" sz="3600" dirty="0" smtClean="0"/>
              <a:t> </a:t>
            </a:r>
            <a:r>
              <a:rPr lang="en-US" sz="3600" dirty="0" err="1" smtClean="0"/>
              <a:t>cliente</a:t>
            </a:r>
            <a:r>
              <a:rPr lang="en-US" sz="3600" dirty="0" smtClean="0"/>
              <a:t> y </a:t>
            </a:r>
            <a:r>
              <a:rPr lang="en-US" sz="3600" dirty="0" err="1" smtClean="0"/>
              <a:t>servidor</a:t>
            </a:r>
            <a:endParaRPr lang="en-US" sz="3600" dirty="0"/>
          </a:p>
          <a:p>
            <a:r>
              <a:rPr lang="en-US" sz="3600" dirty="0" err="1"/>
              <a:t>Además</a:t>
            </a:r>
            <a:r>
              <a:rPr lang="en-US" sz="3600" dirty="0"/>
              <a:t>: </a:t>
            </a:r>
            <a:r>
              <a:rPr lang="en-US" sz="3600" b="1" dirty="0">
                <a:solidFill>
                  <a:schemeClr val="accent2"/>
                </a:solidFill>
              </a:rPr>
              <a:t>ASP.NET MVC</a:t>
            </a:r>
            <a:r>
              <a:rPr lang="en-US" sz="3600" dirty="0"/>
              <a:t>, </a:t>
            </a:r>
            <a:r>
              <a:rPr lang="en-US" sz="3600" b="1" dirty="0">
                <a:solidFill>
                  <a:schemeClr val="accent2"/>
                </a:solidFill>
              </a:rPr>
              <a:t>Nancy</a:t>
            </a:r>
            <a:r>
              <a:rPr lang="en-US" sz="3600" dirty="0"/>
              <a:t> &amp; </a:t>
            </a:r>
            <a:r>
              <a:rPr lang="en-US" sz="3600" b="1" dirty="0" err="1">
                <a:solidFill>
                  <a:schemeClr val="accent2"/>
                </a:solidFill>
              </a:rPr>
              <a:t>ServiceStack</a:t>
            </a:r>
            <a:endParaRPr lang="es-ES" sz="3600" b="1" i="1" dirty="0">
              <a:solidFill>
                <a:schemeClr val="accent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Otros </a:t>
            </a:r>
            <a:r>
              <a:rPr lang="es-ES" dirty="0" err="1"/>
              <a:t>frameworks</a:t>
            </a:r>
            <a:r>
              <a:rPr lang="es-ES" dirty="0"/>
              <a:t> web con F#</a:t>
            </a:r>
          </a:p>
        </p:txBody>
      </p:sp>
    </p:spTree>
    <p:extLst>
      <p:ext uri="{BB962C8B-B14F-4D97-AF65-F5344CB8AC3E}">
        <p14:creationId xmlns:p14="http://schemas.microsoft.com/office/powerpoint/2010/main" val="7911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010602"/>
          </a:xfrm>
        </p:spPr>
        <p:txBody>
          <a:bodyPr/>
          <a:lstStyle/>
          <a:p>
            <a:pPr algn="ctr"/>
            <a:r>
              <a:rPr lang="en-US" sz="6000" b="1" dirty="0" smtClean="0"/>
              <a:t>F</a:t>
            </a:r>
            <a:r>
              <a:rPr lang="en-US" sz="6000" b="1" dirty="0"/>
              <a:t># for fun and profit</a:t>
            </a:r>
            <a:endParaRPr lang="es-ES" sz="6000" b="1" dirty="0" smtClean="0"/>
          </a:p>
          <a:p>
            <a:pPr algn="ctr"/>
            <a:r>
              <a:rPr lang="es-ES" sz="4400" dirty="0" smtClean="0">
                <a:hlinkClick r:id="rId2"/>
              </a:rPr>
              <a:t>http</a:t>
            </a:r>
            <a:r>
              <a:rPr lang="es-ES" sz="4400" dirty="0">
                <a:hlinkClick r:id="rId2"/>
              </a:rPr>
              <a:t>://fsharpforfunandprofit.com</a:t>
            </a:r>
            <a:r>
              <a:rPr lang="es-ES" sz="4400" dirty="0" smtClean="0">
                <a:hlinkClick r:id="rId2"/>
              </a:rPr>
              <a:t>/</a:t>
            </a:r>
            <a:endParaRPr lang="es-ES" sz="4400" dirty="0" smtClean="0"/>
          </a:p>
          <a:p>
            <a:pPr algn="ctr"/>
            <a:endParaRPr lang="es-ES" sz="4400" dirty="0"/>
          </a:p>
          <a:p>
            <a:pPr algn="ctr"/>
            <a:r>
              <a:rPr lang="en-US" sz="6000" b="1" dirty="0"/>
              <a:t>Community for F#</a:t>
            </a:r>
          </a:p>
          <a:p>
            <a:pPr algn="ctr"/>
            <a:r>
              <a:rPr lang="es-ES" sz="4400" dirty="0">
                <a:hlinkClick r:id="rId3"/>
              </a:rPr>
              <a:t>http://c4fsharp.net</a:t>
            </a:r>
            <a:endParaRPr lang="es-ES" sz="4400" dirty="0"/>
          </a:p>
          <a:p>
            <a:pPr algn="ctr"/>
            <a:endParaRPr lang="es-ES" sz="4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5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http://aka.ms/DOTNETT7S4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http://aka.ms/DOTNETT7S4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" y="1538"/>
            <a:ext cx="12431977" cy="699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3447098"/>
          </a:xfrm>
        </p:spPr>
        <p:txBody>
          <a:bodyPr/>
          <a:lstStyle/>
          <a:p>
            <a:r>
              <a:rPr lang="es-ES" dirty="0" smtClean="0"/>
              <a:t>¿Por qué?</a:t>
            </a:r>
          </a:p>
          <a:p>
            <a:r>
              <a:rPr lang="es-ES" dirty="0" smtClean="0"/>
              <a:t>Breve introducción a F#</a:t>
            </a:r>
          </a:p>
          <a:p>
            <a:r>
              <a:rPr lang="es-ES" dirty="0" smtClean="0"/>
              <a:t>Web funcional </a:t>
            </a:r>
          </a:p>
          <a:p>
            <a:r>
              <a:rPr lang="es-ES" dirty="0" err="1" smtClean="0"/>
              <a:t>Paket</a:t>
            </a:r>
            <a:r>
              <a:rPr lang="es-ES" dirty="0" smtClean="0"/>
              <a:t> &amp; </a:t>
            </a:r>
            <a:r>
              <a:rPr lang="es-ES" dirty="0" err="1" smtClean="0"/>
              <a:t>Fake</a:t>
            </a:r>
            <a:r>
              <a:rPr lang="es-ES" dirty="0" smtClean="0"/>
              <a:t> </a:t>
            </a:r>
          </a:p>
          <a:p>
            <a:r>
              <a:rPr lang="es-ES" dirty="0" smtClean="0"/>
              <a:t>Diseño funcional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3822585"/>
          </a:xfrm>
        </p:spPr>
        <p:txBody>
          <a:bodyPr/>
          <a:lstStyle/>
          <a:p>
            <a:r>
              <a:rPr lang="es-ES" dirty="0" smtClean="0"/>
              <a:t>Desarrollador en Plain </a:t>
            </a:r>
            <a:r>
              <a:rPr lang="es-ES" dirty="0" err="1" smtClean="0"/>
              <a:t>Concepts</a:t>
            </a:r>
            <a:r>
              <a:rPr lang="es-ES" dirty="0" smtClean="0"/>
              <a:t> </a:t>
            </a:r>
          </a:p>
          <a:p>
            <a:r>
              <a:rPr lang="es-ES" sz="3200" dirty="0" smtClean="0"/>
              <a:t>MVP </a:t>
            </a:r>
            <a:r>
              <a:rPr lang="en-US" sz="3200" dirty="0"/>
              <a:t>Visual Studio and Development Technologies, Windows </a:t>
            </a:r>
            <a:r>
              <a:rPr lang="en-US" sz="3200" dirty="0" smtClean="0"/>
              <a:t>Development</a:t>
            </a:r>
          </a:p>
          <a:p>
            <a:endParaRPr lang="en-US" dirty="0" smtClean="0"/>
          </a:p>
          <a:p>
            <a:r>
              <a:rPr lang="es-ES" sz="2800" b="1" dirty="0" smtClean="0">
                <a:solidFill>
                  <a:schemeClr val="accent2"/>
                </a:solidFill>
              </a:rPr>
              <a:t>twitter: @</a:t>
            </a:r>
            <a:r>
              <a:rPr lang="es-ES" sz="2800" b="1" dirty="0" err="1" smtClean="0">
                <a:solidFill>
                  <a:schemeClr val="accent2"/>
                </a:solidFill>
              </a:rPr>
              <a:t>acasquete</a:t>
            </a:r>
            <a:endParaRPr lang="es-ES" sz="2800" b="1" dirty="0" smtClean="0">
              <a:solidFill>
                <a:schemeClr val="accent2"/>
              </a:solidFill>
            </a:endParaRPr>
          </a:p>
          <a:p>
            <a:r>
              <a:rPr lang="es-ES" sz="2800" b="1" dirty="0" smtClean="0">
                <a:solidFill>
                  <a:schemeClr val="accent2"/>
                </a:solidFill>
              </a:rPr>
              <a:t>acasquete@plainconcepts.com</a:t>
            </a:r>
          </a:p>
          <a:p>
            <a:r>
              <a:rPr lang="es-ES" sz="2800" b="1" dirty="0" smtClean="0">
                <a:solidFill>
                  <a:schemeClr val="accent2"/>
                </a:solidFill>
              </a:rPr>
              <a:t>www.casquete.es</a:t>
            </a:r>
            <a:endParaRPr lang="es-ES" sz="2800" b="1" dirty="0">
              <a:solidFill>
                <a:schemeClr val="accent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Alex Casquete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5242651"/>
            <a:ext cx="3733800" cy="136160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8" y="1585284"/>
            <a:ext cx="3657134" cy="3657134"/>
          </a:xfrm>
        </p:spPr>
      </p:pic>
      <p:pic>
        <p:nvPicPr>
          <p:cNvPr id="13314" name="Picture 2" descr="http://fsharpforfunandprofit.com/assets/img/IHeartFsharp16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44" y="5554662"/>
            <a:ext cx="1981200" cy="52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¿Por </a:t>
            </a:r>
            <a:r>
              <a:rPr lang="es-ES" dirty="0"/>
              <a:t>qué programación </a:t>
            </a:r>
            <a:r>
              <a:rPr lang="es-ES" dirty="0" smtClean="0"/>
              <a:t>funcional?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117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Los </a:t>
            </a:r>
            <a:r>
              <a:rPr lang="es-ES" dirty="0"/>
              <a:t>programas funcionales son más simples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Sin acoplamientos temporales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Menos problemas de concurrencia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No nos preguntamos “¿cuál es el estado</a:t>
            </a:r>
            <a:r>
              <a:rPr lang="es-ES" dirty="0" smtClean="0"/>
              <a:t>?”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programación funcional?</a:t>
            </a:r>
          </a:p>
        </p:txBody>
      </p:sp>
    </p:spTree>
    <p:extLst>
      <p:ext uri="{BB962C8B-B14F-4D97-AF65-F5344CB8AC3E}">
        <p14:creationId xmlns:p14="http://schemas.microsoft.com/office/powerpoint/2010/main" val="189176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¿Por </a:t>
            </a:r>
            <a:r>
              <a:rPr lang="es-ES" dirty="0"/>
              <a:t>qué </a:t>
            </a:r>
            <a:r>
              <a:rPr lang="es-ES" dirty="0" smtClean="0"/>
              <a:t>F#?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28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b2dfeed-2da1-4ef4-b600-f5543001ef98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1558</TotalTime>
  <Words>1196</Words>
  <Application>Microsoft Office PowerPoint</Application>
  <PresentationFormat>Custom</PresentationFormat>
  <Paragraphs>322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Wingdings 3</vt:lpstr>
      <vt:lpstr>5-30629_Build_Template_WHITE</vt:lpstr>
      <vt:lpstr>PowerPoint Presentation</vt:lpstr>
      <vt:lpstr>Web funcional  |&gt; F#</vt:lpstr>
      <vt:lpstr>PowerPoint Presentation</vt:lpstr>
      <vt:lpstr>PowerPoint Presentation</vt:lpstr>
      <vt:lpstr>Agenda</vt:lpstr>
      <vt:lpstr>Alex Casquete</vt:lpstr>
      <vt:lpstr>¿Por qué programación funcional?</vt:lpstr>
      <vt:lpstr>¿Por qué programación funcional?</vt:lpstr>
      <vt:lpstr>¿Por qué F#?</vt:lpstr>
      <vt:lpstr>PowerPoint Presentation</vt:lpstr>
      <vt:lpstr>Conciseness</vt:lpstr>
      <vt:lpstr>Convenience</vt:lpstr>
      <vt:lpstr>Correctness</vt:lpstr>
      <vt:lpstr>Concurrency</vt:lpstr>
      <vt:lpstr>Completeness</vt:lpstr>
      <vt:lpstr>En definitiva…</vt:lpstr>
      <vt:lpstr>F# es Open Source, es Cross Platform</vt:lpstr>
      <vt:lpstr>F# en 60 segundos</vt:lpstr>
      <vt:lpstr>F# en 60 segundos</vt:lpstr>
      <vt:lpstr>Hello |&gt; DEMO</vt:lpstr>
      <vt:lpstr>La web es funcional</vt:lpstr>
      <vt:lpstr>¿Qué es el pipeline de OWIN?</vt:lpstr>
      <vt:lpstr>¿Por qué todo tan difícil?</vt:lpstr>
      <vt:lpstr>Request -&gt; Response</vt:lpstr>
      <vt:lpstr>Request -&gt; Async&lt;Response&gt;</vt:lpstr>
      <vt:lpstr>PowerPoint Presentation</vt:lpstr>
      <vt:lpstr>Suave |&gt; DEMO</vt:lpstr>
      <vt:lpstr>Enrutado y manejo de cabeceras</vt:lpstr>
      <vt:lpstr>¿Por qué Paket?</vt:lpstr>
      <vt:lpstr>¿Por qué Paket?</vt:lpstr>
      <vt:lpstr>Package management con Paket</vt:lpstr>
      <vt:lpstr>Building &amp; live reloading script</vt:lpstr>
      <vt:lpstr>Otros frameworks web con F#</vt:lpstr>
      <vt:lpstr>Referencias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Alex Casquete</cp:lastModifiedBy>
  <cp:revision>104</cp:revision>
  <dcterms:created xsi:type="dcterms:W3CDTF">2015-04-07T19:39:07Z</dcterms:created>
  <dcterms:modified xsi:type="dcterms:W3CDTF">2016-02-29T10:17:36Z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